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4498073"/>
              <a:satOff val="60550"/>
              <a:lumOff val="24134"/>
            </a:schemeClr>
          </a:solidFill>
        </a:fill>
      </a:tcStyle>
    </a:firstRow>
  </a:tblStyle>
  <a:tblStyle styleId="{EEE7283C-3CF3-47DC-8721-378D4A62B228}" styleName="">
    <a:tblBg/>
    <a:wholeTbl>
      <a:tcTxStyle b="off" i="off">
        <a:font>
          <a:latin typeface="Helvetica Neue"/>
          <a:ea typeface="Helvetica Neue"/>
          <a:cs typeface="Helvetica Neue"/>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hueOff val="4873878"/>
                  <a:satOff val="8612"/>
                  <a:lumOff val="-3846"/>
                </a:schemeClr>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rgbClr val="FFF056"/>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
          <a:latin typeface="Helvetica Neue"/>
          <a:ea typeface="Helvetica Neue"/>
          <a:cs typeface="Helvetica Neue"/>
        </a:font>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
          <a:latin typeface="Helvetica Neue"/>
          <a:ea typeface="Helvetica Neue"/>
          <a:cs typeface="Helvetica Neue"/>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Relationships xmlns="http://schemas.openxmlformats.org/package/2006/relationships"><Relationship Id="rId1" Type="http://schemas.openxmlformats.org/officeDocument/2006/relationships/package" Target="../embeddings/Microsoft_Excel_Sheet10.xlsx"/></Relationships>

</file>

<file path=ppt/charts/_rels/chart11.xml.rels><?xml version="1.0" encoding="UTF-8"?>
<Relationships xmlns="http://schemas.openxmlformats.org/package/2006/relationships"><Relationship Id="rId1" Type="http://schemas.openxmlformats.org/officeDocument/2006/relationships/package" Target="../embeddings/Microsoft_Excel_Sheet11.xlsx"/></Relationships>

</file>

<file path=ppt/charts/_rels/chart12.xml.rels><?xml version="1.0" encoding="UTF-8"?>
<Relationships xmlns="http://schemas.openxmlformats.org/package/2006/relationships"><Relationship Id="rId1" Type="http://schemas.openxmlformats.org/officeDocument/2006/relationships/package" Target="../embeddings/Microsoft_Excel_Sheet12.xlsx"/></Relationships>

</file>

<file path=ppt/charts/_rels/chart13.xml.rels><?xml version="1.0" encoding="UTF-8"?>
<Relationships xmlns="http://schemas.openxmlformats.org/package/2006/relationships"><Relationship Id="rId1" Type="http://schemas.openxmlformats.org/officeDocument/2006/relationships/package" Target="../embeddings/Microsoft_Excel_Sheet13.xlsx"/></Relationships>

</file>

<file path=ppt/charts/_rels/chart14.xml.rels><?xml version="1.0" encoding="UTF-8"?>
<Relationships xmlns="http://schemas.openxmlformats.org/package/2006/relationships"><Relationship Id="rId1" Type="http://schemas.openxmlformats.org/officeDocument/2006/relationships/package" Target="../embeddings/Microsoft_Excel_Sheet14.xlsx"/></Relationships>

</file>

<file path=ppt/charts/_rels/chart15.xml.rels><?xml version="1.0" encoding="UTF-8"?>
<Relationships xmlns="http://schemas.openxmlformats.org/package/2006/relationships"><Relationship Id="rId1" Type="http://schemas.openxmlformats.org/officeDocument/2006/relationships/package" Target="../embeddings/Microsoft_Excel_Sheet15.xlsx"/></Relationships>

</file>

<file path=ppt/charts/_rels/chart16.xml.rels><?xml version="1.0" encoding="UTF-8"?>
<Relationships xmlns="http://schemas.openxmlformats.org/package/2006/relationships"><Relationship Id="rId1" Type="http://schemas.openxmlformats.org/officeDocument/2006/relationships/package" Target="../embeddings/Microsoft_Excel_Sheet16.xlsx"/></Relationships>

</file>

<file path=ppt/charts/_rels/chart17.xml.rels><?xml version="1.0" encoding="UTF-8"?>
<Relationships xmlns="http://schemas.openxmlformats.org/package/2006/relationships"><Relationship Id="rId1" Type="http://schemas.openxmlformats.org/officeDocument/2006/relationships/package" Target="../embeddings/Microsoft_Excel_Sheet17.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23249"/>
          <c:y val="0.247368"/>
          <c:w val="0.771751"/>
          <c:h val="0.627338"/>
        </c:manualLayout>
      </c:layout>
      <c:barChart>
        <c:barDir val="bar"/>
        <c:grouping val="stacked"/>
        <c:varyColors val="0"/>
        <c:ser>
          <c:idx val="0"/>
          <c:order val="0"/>
          <c:tx>
            <c:strRef>
              <c:f>Sheet1!$A$2</c:f>
              <c:strCache>
                <c:ptCount val="1"/>
                <c:pt idx="0">
                  <c:v>1</c:v>
                </c:pt>
              </c:strCache>
            </c:strRef>
          </c:tx>
          <c:spPr>
            <a:solidFill>
              <a:srgbClr val="EC363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Sustainablie practices  applied</c:v>
                </c:pt>
              </c:strCache>
            </c:strRef>
          </c:cat>
          <c:val>
            <c:numRef>
              <c:f>Sheet1!$B$2:$B$2</c:f>
              <c:numCache>
                <c:ptCount val="1"/>
                <c:pt idx="0">
                  <c:v>0.000000</c:v>
                </c:pt>
              </c:numCache>
            </c:numRef>
          </c:val>
        </c:ser>
        <c:ser>
          <c:idx val="1"/>
          <c:order val="1"/>
          <c:tx>
            <c:strRef>
              <c:f>Sheet1!$A$3</c:f>
              <c:strCache>
                <c:ptCount val="1"/>
                <c:pt idx="0">
                  <c:v>2</c:v>
                </c:pt>
              </c:strCache>
            </c:strRef>
          </c:tx>
          <c:spPr>
            <a:solidFill>
              <a:srgbClr val="EF6E77"/>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Sustainablie practices  applied</c:v>
                </c:pt>
              </c:strCache>
            </c:strRef>
          </c:cat>
          <c:val>
            <c:numRef>
              <c:f>Sheet1!$B$3:$B$3</c:f>
              <c:numCache>
                <c:ptCount val="1"/>
                <c:pt idx="0">
                  <c:v>6.700000</c:v>
                </c:pt>
              </c:numCache>
            </c:numRef>
          </c:val>
        </c:ser>
        <c:ser>
          <c:idx val="2"/>
          <c:order val="2"/>
          <c:tx>
            <c:strRef>
              <c:f>Sheet1!$A$4</c:f>
              <c:strCache>
                <c:ptCount val="1"/>
                <c:pt idx="0">
                  <c:v>3</c:v>
                </c:pt>
              </c:strCache>
            </c:strRef>
          </c:tx>
          <c:spPr>
            <a:solidFill>
              <a:srgbClr val="929292"/>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Sustainablie practices  applied</c:v>
                </c:pt>
              </c:strCache>
            </c:strRef>
          </c:cat>
          <c:val>
            <c:numRef>
              <c:f>Sheet1!$B$4:$B$4</c:f>
              <c:numCache>
                <c:ptCount val="1"/>
                <c:pt idx="0">
                  <c:v>53.300000</c:v>
                </c:pt>
              </c:numCache>
            </c:numRef>
          </c:val>
        </c:ser>
        <c:ser>
          <c:idx val="3"/>
          <c:order val="3"/>
          <c:tx>
            <c:strRef>
              <c:f>Sheet1!$A$5</c:f>
              <c:strCache>
                <c:ptCount val="1"/>
                <c:pt idx="0">
                  <c:v>4</c:v>
                </c:pt>
              </c:strCache>
            </c:strRef>
          </c:tx>
          <c:spPr>
            <a:solidFill>
              <a:srgbClr val="AEDD7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Sustainablie practices  applied</c:v>
                </c:pt>
              </c:strCache>
            </c:strRef>
          </c:cat>
          <c:val>
            <c:numRef>
              <c:f>Sheet1!$B$5:$B$5</c:f>
              <c:numCache>
                <c:ptCount val="1"/>
                <c:pt idx="0">
                  <c:v>33.300000</c:v>
                </c:pt>
              </c:numCache>
            </c:numRef>
          </c:val>
        </c:ser>
        <c:ser>
          <c:idx val="4"/>
          <c:order val="4"/>
          <c:tx>
            <c:strRef>
              <c:f>Sheet1!$A$6</c:f>
              <c:strCache>
                <c:ptCount val="1"/>
                <c:pt idx="0">
                  <c:v>5</c:v>
                </c:pt>
              </c:strCache>
            </c:strRef>
          </c:tx>
          <c:spPr>
            <a:solidFill>
              <a:srgbClr val="3CA62B"/>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Sustainablie practices  applied</c:v>
                </c:pt>
              </c:strCache>
            </c:strRef>
          </c:cat>
          <c:val>
            <c:numRef>
              <c:f>Sheet1!$B$6:$B$6</c:f>
              <c:numCache>
                <c:ptCount val="1"/>
                <c:pt idx="0">
                  <c:v>6.700000</c:v>
                </c:pt>
              </c:numCache>
            </c:numRef>
          </c:val>
        </c:ser>
        <c:gapWidth val="90"/>
        <c:overlap val="10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Neue"/>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13097"/>
          <c:y val="0.0409041"/>
          <c:w val="0.573807"/>
          <c:h val="0.890746"/>
        </c:manualLayout>
      </c:layout>
      <c:barChart>
        <c:barDir val="col"/>
        <c:grouping val="stacked"/>
        <c:varyColors val="0"/>
        <c:ser>
          <c:idx val="0"/>
          <c:order val="0"/>
          <c:tx>
            <c:strRef>
              <c:f>Sheet1!$A$2</c:f>
              <c:strCache>
                <c:ptCount val="1"/>
                <c:pt idx="0">
                  <c:v>1</c:v>
                </c:pt>
              </c:strCache>
            </c:strRef>
          </c:tx>
          <c:spPr>
            <a:solidFill>
              <a:srgbClr val="FF95CA"/>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Hub sustainaiblity skills</c:v>
                </c:pt>
              </c:strCache>
            </c:strRef>
          </c:cat>
          <c:val>
            <c:numRef>
              <c:f>Sheet1!$B$2:$B$2</c:f>
              <c:numCache>
                <c:ptCount val="1"/>
                <c:pt idx="0">
                  <c:v>0.000000</c:v>
                </c:pt>
              </c:numCache>
            </c:numRef>
          </c:val>
        </c:ser>
        <c:ser>
          <c:idx val="1"/>
          <c:order val="1"/>
          <c:tx>
            <c:strRef>
              <c:f>Sheet1!$A$3</c:f>
              <c:strCache>
                <c:ptCount val="1"/>
                <c:pt idx="0">
                  <c:v>2</c:v>
                </c:pt>
              </c:strCache>
            </c:strRef>
          </c:tx>
          <c:spPr>
            <a:solidFill>
              <a:schemeClr val="accent5">
                <a:hueOff val="-11329163"/>
                <a:satOff val="47004"/>
                <a:lumOff val="22728"/>
              </a:schemeClr>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Hub sustainaiblity skills</c:v>
                </c:pt>
              </c:strCache>
            </c:strRef>
          </c:cat>
          <c:val>
            <c:numRef>
              <c:f>Sheet1!$B$3:$B$3</c:f>
              <c:numCache>
                <c:ptCount val="1"/>
                <c:pt idx="0">
                  <c:v>18.100000</c:v>
                </c:pt>
              </c:numCache>
            </c:numRef>
          </c:val>
        </c:ser>
        <c:ser>
          <c:idx val="2"/>
          <c:order val="2"/>
          <c:tx>
            <c:strRef>
              <c:f>Sheet1!$A$4</c:f>
              <c:strCache>
                <c:ptCount val="1"/>
                <c:pt idx="0">
                  <c:v>3</c:v>
                </c:pt>
              </c:strCache>
            </c:strRef>
          </c:tx>
          <c:spPr>
            <a:solidFill>
              <a:srgbClr val="929292"/>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Hub sustainaiblity skills</c:v>
                </c:pt>
              </c:strCache>
            </c:strRef>
          </c:cat>
          <c:val>
            <c:numRef>
              <c:f>Sheet1!$B$4:$B$4</c:f>
              <c:numCache>
                <c:ptCount val="1"/>
                <c:pt idx="0">
                  <c:v>36.400000</c:v>
                </c:pt>
              </c:numCache>
            </c:numRef>
          </c:val>
        </c:ser>
        <c:ser>
          <c:idx val="3"/>
          <c:order val="3"/>
          <c:tx>
            <c:strRef>
              <c:f>Sheet1!$A$5</c:f>
              <c:strCache>
                <c:ptCount val="1"/>
                <c:pt idx="0">
                  <c:v>4</c:v>
                </c:pt>
              </c:strCache>
            </c:strRef>
          </c:tx>
          <c:spPr>
            <a:solidFill>
              <a:srgbClr val="CBF3AE"/>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Hub sustainaiblity skills</c:v>
                </c:pt>
              </c:strCache>
            </c:strRef>
          </c:cat>
          <c:val>
            <c:numRef>
              <c:f>Sheet1!$B$5:$B$5</c:f>
              <c:numCache>
                <c:ptCount val="1"/>
                <c:pt idx="0">
                  <c:v>36.400000</c:v>
                </c:pt>
              </c:numCache>
            </c:numRef>
          </c:val>
        </c:ser>
        <c:ser>
          <c:idx val="4"/>
          <c:order val="4"/>
          <c:tx>
            <c:strRef>
              <c:f>Sheet1!$A$6</c:f>
              <c:strCache>
                <c:ptCount val="1"/>
                <c:pt idx="0">
                  <c:v>5</c:v>
                </c:pt>
              </c:strCache>
            </c:strRef>
          </c:tx>
          <c:spPr>
            <a:solidFill>
              <a:srgbClr val="3CA62B"/>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Hub sustainaiblity skills</c:v>
                </c:pt>
              </c:strCache>
            </c:strRef>
          </c:cat>
          <c:val>
            <c:numRef>
              <c:f>Sheet1!$B$6:$B$6</c:f>
              <c:numCache>
                <c:ptCount val="1"/>
                <c:pt idx="0">
                  <c:v>9.100000</c:v>
                </c:pt>
              </c:numCache>
            </c:numRef>
          </c:val>
        </c:ser>
        <c:gapWidth val="90"/>
        <c:overlap val="10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l"/>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44671"/>
          <c:y val="0.0710212"/>
          <c:w val="0.750329"/>
          <c:h val="0.884095"/>
        </c:manualLayout>
      </c:layout>
      <c:barChart>
        <c:barDir val="bar"/>
        <c:grouping val="clustered"/>
        <c:varyColors val="0"/>
        <c:ser>
          <c:idx val="0"/>
          <c:order val="0"/>
          <c:tx>
            <c:strRef>
              <c:f>Sheet1!$B$1</c:f>
              <c:strCache>
                <c:ptCount val="1"/>
                <c:pt idx="0">
                  <c:v>%</c:v>
                </c:pt>
              </c:strCache>
            </c:strRef>
          </c:tx>
          <c:spPr>
            <a:solidFill>
              <a:srgbClr val="4AA371"/>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inEnd"/>
            <c:showLegendKey val="0"/>
            <c:showVal val="1"/>
            <c:showCatName val="0"/>
            <c:showSerName val="0"/>
            <c:showPercent val="0"/>
            <c:showBubbleSize val="0"/>
            <c:showLeaderLines val="0"/>
          </c:dLbls>
          <c:cat>
            <c:strRef>
              <c:f>Sheet1!$A$2:$A$8</c:f>
              <c:strCache>
                <c:ptCount val="7"/>
                <c:pt idx="0">
                  <c:v>Data Analysis</c:v>
                </c:pt>
                <c:pt idx="1">
                  <c:v>Practical Knowledge</c:v>
                </c:pt>
                <c:pt idx="2">
                  <c:v>Resource Mangement</c:v>
                </c:pt>
                <c:pt idx="3">
                  <c:v>Innovative Thinking</c:v>
                </c:pt>
                <c:pt idx="4">
                  <c:v>Sustainability Awareness</c:v>
                </c:pt>
                <c:pt idx="5">
                  <c:v>Sustainability Framework Understanding</c:v>
                </c:pt>
                <c:pt idx="6">
                  <c:v>Digital Literacy</c:v>
                </c:pt>
              </c:strCache>
            </c:strRef>
          </c:cat>
          <c:val>
            <c:numRef>
              <c:f>Sheet1!$B$2:$B$8</c:f>
              <c:numCache>
                <c:ptCount val="7"/>
                <c:pt idx="0">
                  <c:v>80.000000</c:v>
                </c:pt>
                <c:pt idx="1">
                  <c:v>73.300000</c:v>
                </c:pt>
                <c:pt idx="2">
                  <c:v>73.300000</c:v>
                </c:pt>
                <c:pt idx="3">
                  <c:v>66.700000</c:v>
                </c:pt>
                <c:pt idx="4">
                  <c:v>53.300000</c:v>
                </c:pt>
                <c:pt idx="5">
                  <c:v>53.300000</c:v>
                </c:pt>
                <c:pt idx="6">
                  <c:v>46.700000</c:v>
                </c:pt>
              </c:numCache>
            </c:numRef>
          </c:val>
        </c:ser>
        <c:gapWidth val="9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26.6667"/>
        <c:minorUnit val="13.3333"/>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72079"/>
          <c:y val="0.172079"/>
          <c:w val="0.655843"/>
          <c:h val="0.643343"/>
        </c:manualLayout>
      </c:layout>
      <c:doughnutChart>
        <c:varyColors val="0"/>
        <c:ser>
          <c:idx val="0"/>
          <c:order val="0"/>
          <c:tx>
            <c:strRef>
              <c:f>Sheet1!$A$2</c:f>
              <c:strCache>
                <c:ptCount val="1"/>
                <c:pt idx="0">
                  <c:v>Count</c:v>
                </c:pt>
              </c:strCache>
            </c:strRef>
          </c:tx>
          <c:spPr>
            <a:solidFill>
              <a:srgbClr val="4AA371"/>
            </a:solidFill>
            <a:ln w="12700" cap="flat">
              <a:solidFill>
                <a:srgbClr val="FFFFFF"/>
              </a:solidFill>
              <a:prstDash val="solid"/>
              <a:miter lim="400000"/>
            </a:ln>
            <a:effectLst/>
          </c:spPr>
          <c:explosion val="0"/>
          <c:dPt>
            <c:idx val="0"/>
            <c:explosion val="0"/>
            <c:spPr>
              <a:solidFill>
                <a:srgbClr val="4AA371"/>
              </a:solidFill>
              <a:ln w="12700" cap="flat">
                <a:solidFill>
                  <a:srgbClr val="FFFFFF"/>
                </a:solidFill>
                <a:prstDash val="solid"/>
                <a:miter lim="400000"/>
              </a:ln>
              <a:effectLst/>
            </c:spPr>
          </c:dPt>
          <c:dPt>
            <c:idx val="1"/>
            <c:explosion val="0"/>
            <c:spPr>
              <a:solidFill>
                <a:srgbClr val="4AA371"/>
              </a:solidFill>
              <a:ln w="12700" cap="flat">
                <a:solidFill>
                  <a:srgbClr val="FFFFFF"/>
                </a:solidFill>
                <a:prstDash val="solid"/>
                <a:miter lim="400000"/>
              </a:ln>
              <a:effectLst/>
            </c:spPr>
          </c:dPt>
          <c:dPt>
            <c:idx val="2"/>
            <c:explosion val="0"/>
            <c:spPr>
              <a:solidFill>
                <a:srgbClr val="4AA371"/>
              </a:solidFill>
              <a:ln w="12700" cap="flat">
                <a:solidFill>
                  <a:srgbClr val="FFFFFF"/>
                </a:solidFill>
                <a:prstDash val="solid"/>
                <a:miter lim="400000"/>
              </a:ln>
              <a:effectLst/>
            </c:spPr>
          </c:dPt>
          <c:dPt>
            <c:idx val="3"/>
            <c:explosion val="0"/>
            <c:spPr>
              <a:solidFill>
                <a:srgbClr val="4AA371"/>
              </a:solidFill>
              <a:ln w="12700" cap="flat">
                <a:solidFill>
                  <a:srgbClr val="FFFFFF"/>
                </a:solidFill>
                <a:prstDash val="solid"/>
                <a:miter lim="400000"/>
              </a:ln>
              <a:effectLst/>
            </c:spPr>
          </c:dPt>
          <c:dLbls>
            <c:dLbl>
              <c:idx val="0"/>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1"/>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2"/>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3"/>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showLeaderLines val="1"/>
            <c:leaderLines>
              <c:spPr>
                <a:noFill/>
                <a:ln w="6350" cap="flat">
                  <a:solidFill>
                    <a:srgbClr val="000000"/>
                  </a:solidFill>
                  <a:prstDash val="solid"/>
                  <a:miter lim="400000"/>
                </a:ln>
                <a:effectLst/>
              </c:spPr>
            </c:leaderLines>
          </c:dLbls>
          <c:cat>
            <c:strRef>
              <c:f>Sheet1!$B$1:$E$1</c:f>
              <c:strCache>
                <c:ptCount val="4"/>
                <c:pt idx="0">
                  <c:v>1-10</c:v>
                </c:pt>
                <c:pt idx="1">
                  <c:v>11-50</c:v>
                </c:pt>
                <c:pt idx="2">
                  <c:v>51-150</c:v>
                </c:pt>
                <c:pt idx="3">
                  <c:v>150+</c:v>
                </c:pt>
              </c:strCache>
            </c:strRef>
          </c:cat>
          <c:val>
            <c:numRef>
              <c:f>Sheet1!$B$2:$E$2</c:f>
              <c:numCache>
                <c:ptCount val="4"/>
                <c:pt idx="0">
                  <c:v>4.000000</c:v>
                </c:pt>
                <c:pt idx="1">
                  <c:v>3.000000</c:v>
                </c:pt>
                <c:pt idx="2">
                  <c:v>3.000000</c:v>
                </c:pt>
                <c:pt idx="3">
                  <c:v>5.000000</c:v>
                </c:pt>
              </c:numCache>
            </c:numRef>
          </c:val>
        </c:ser>
        <c:firstSliceAng val="0"/>
        <c:holeSize val="5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12205"/>
          <c:y val="0.212205"/>
          <c:w val="0.57559"/>
          <c:h val="0.56309"/>
        </c:manualLayout>
      </c:layout>
      <c:doughnutChart>
        <c:varyColors val="0"/>
        <c:ser>
          <c:idx val="0"/>
          <c:order val="0"/>
          <c:tx>
            <c:strRef>
              <c:f>Sheet1!$A$2</c:f>
              <c:strCache>
                <c:ptCount val="1"/>
                <c:pt idx="0">
                  <c:v>Count</c:v>
                </c:pt>
              </c:strCache>
            </c:strRef>
          </c:tx>
          <c:spPr>
            <a:solidFill>
              <a:srgbClr val="4AA371"/>
            </a:solidFill>
            <a:ln w="12700" cap="flat">
              <a:solidFill>
                <a:srgbClr val="FFFFFF"/>
              </a:solidFill>
              <a:prstDash val="solid"/>
              <a:miter lim="400000"/>
            </a:ln>
            <a:effectLst/>
          </c:spPr>
          <c:explosion val="0"/>
          <c:dPt>
            <c:idx val="0"/>
            <c:explosion val="0"/>
            <c:spPr>
              <a:solidFill>
                <a:srgbClr val="4AA371"/>
              </a:solidFill>
              <a:ln w="12700" cap="flat">
                <a:solidFill>
                  <a:srgbClr val="FFFFFF"/>
                </a:solidFill>
                <a:prstDash val="solid"/>
                <a:miter lim="400000"/>
              </a:ln>
              <a:effectLst/>
            </c:spPr>
          </c:dPt>
          <c:dPt>
            <c:idx val="1"/>
            <c:explosion val="0"/>
            <c:spPr>
              <a:solidFill>
                <a:srgbClr val="4AA371"/>
              </a:solidFill>
              <a:ln w="12700" cap="flat">
                <a:solidFill>
                  <a:srgbClr val="FFFFFF"/>
                </a:solidFill>
                <a:prstDash val="solid"/>
                <a:miter lim="400000"/>
              </a:ln>
              <a:effectLst/>
            </c:spPr>
          </c:dPt>
          <c:dPt>
            <c:idx val="2"/>
            <c:explosion val="0"/>
            <c:spPr>
              <a:solidFill>
                <a:srgbClr val="4AA371"/>
              </a:solidFill>
              <a:ln w="12700" cap="flat">
                <a:solidFill>
                  <a:srgbClr val="FFFFFF"/>
                </a:solidFill>
                <a:prstDash val="solid"/>
                <a:miter lim="400000"/>
              </a:ln>
              <a:effectLst/>
            </c:spPr>
          </c:dPt>
          <c:dLbls>
            <c:dLbl>
              <c:idx val="0"/>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1"/>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2"/>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showLeaderLines val="1"/>
            <c:leaderLines>
              <c:spPr>
                <a:noFill/>
                <a:ln w="6350" cap="flat">
                  <a:solidFill>
                    <a:srgbClr val="000000"/>
                  </a:solidFill>
                  <a:prstDash val="solid"/>
                  <a:miter lim="400000"/>
                </a:ln>
                <a:effectLst/>
              </c:spPr>
            </c:leaderLines>
          </c:dLbls>
          <c:cat>
            <c:strRef>
              <c:f>Sheet1!$B$1:$D$1</c:f>
              <c:strCache>
                <c:ptCount val="3"/>
                <c:pt idx="0">
                  <c:v>51-200</c:v>
                </c:pt>
                <c:pt idx="1">
                  <c:v>201-500</c:v>
                </c:pt>
                <c:pt idx="2">
                  <c:v>500+</c:v>
                </c:pt>
              </c:strCache>
            </c:strRef>
          </c:cat>
          <c:val>
            <c:numRef>
              <c:f>Sheet1!$B$2:$D$2</c:f>
              <c:numCache>
                <c:ptCount val="3"/>
                <c:pt idx="0">
                  <c:v>2.000000</c:v>
                </c:pt>
                <c:pt idx="1">
                  <c:v>6.000000</c:v>
                </c:pt>
                <c:pt idx="2">
                  <c:v>7.000000</c:v>
                </c:pt>
              </c:numCache>
            </c:numRef>
          </c:val>
        </c:ser>
        <c:firstSliceAng val="0"/>
        <c:holeSize val="5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12205"/>
          <c:y val="0.212205"/>
          <c:w val="0.57559"/>
          <c:h val="0.56309"/>
        </c:manualLayout>
      </c:layout>
      <c:doughnutChart>
        <c:varyColors val="0"/>
        <c:ser>
          <c:idx val="0"/>
          <c:order val="0"/>
          <c:tx>
            <c:strRef>
              <c:f>Sheet1!$A$2</c:f>
              <c:strCache>
                <c:ptCount val="1"/>
                <c:pt idx="0">
                  <c:v>Count</c:v>
                </c:pt>
              </c:strCache>
            </c:strRef>
          </c:tx>
          <c:spPr>
            <a:solidFill>
              <a:srgbClr val="F3BB44"/>
            </a:solidFill>
            <a:ln w="12700" cap="flat">
              <a:solidFill>
                <a:srgbClr val="FFFFFF"/>
              </a:solidFill>
              <a:prstDash val="solid"/>
              <a:miter lim="400000"/>
            </a:ln>
            <a:effectLst/>
          </c:spPr>
          <c:explosion val="0"/>
          <c:dPt>
            <c:idx val="0"/>
            <c:explosion val="0"/>
            <c:spPr>
              <a:solidFill>
                <a:srgbClr val="F3BB44"/>
              </a:solidFill>
              <a:ln w="12700" cap="flat">
                <a:solidFill>
                  <a:srgbClr val="FFFFFF"/>
                </a:solidFill>
                <a:prstDash val="solid"/>
                <a:miter lim="400000"/>
              </a:ln>
              <a:effectLst/>
            </c:spPr>
          </c:dPt>
          <c:dPt>
            <c:idx val="1"/>
            <c:explosion val="0"/>
            <c:spPr>
              <a:solidFill>
                <a:srgbClr val="F3BB44"/>
              </a:solidFill>
              <a:ln w="12700" cap="flat">
                <a:solidFill>
                  <a:srgbClr val="FFFFFF"/>
                </a:solidFill>
                <a:prstDash val="solid"/>
                <a:miter lim="400000"/>
              </a:ln>
              <a:effectLst/>
            </c:spPr>
          </c:dPt>
          <c:dPt>
            <c:idx val="2"/>
            <c:explosion val="0"/>
            <c:spPr>
              <a:solidFill>
                <a:srgbClr val="F3BB44"/>
              </a:solidFill>
              <a:ln w="12700" cap="flat">
                <a:solidFill>
                  <a:srgbClr val="FFFFFF"/>
                </a:solidFill>
                <a:prstDash val="solid"/>
                <a:miter lim="400000"/>
              </a:ln>
              <a:effectLst/>
            </c:spPr>
          </c:dPt>
          <c:dLbls>
            <c:dLbl>
              <c:idx val="0"/>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1"/>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2"/>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showLeaderLines val="1"/>
            <c:leaderLines>
              <c:spPr>
                <a:noFill/>
                <a:ln w="6350" cap="flat">
                  <a:solidFill>
                    <a:srgbClr val="000000"/>
                  </a:solidFill>
                  <a:prstDash val="solid"/>
                  <a:miter lim="400000"/>
                </a:ln>
                <a:effectLst/>
              </c:spPr>
            </c:leaderLines>
          </c:dLbls>
          <c:cat>
            <c:strRef>
              <c:f>Sheet1!$B$1:$D$1</c:f>
              <c:strCache>
                <c:ptCount val="3"/>
                <c:pt idx="0">
                  <c:v>1-150</c:v>
                </c:pt>
                <c:pt idx="1">
                  <c:v>101-250</c:v>
                </c:pt>
                <c:pt idx="2">
                  <c:v>251-500</c:v>
                </c:pt>
              </c:strCache>
            </c:strRef>
          </c:cat>
          <c:val>
            <c:numRef>
              <c:f>Sheet1!$B$2:$D$2</c:f>
              <c:numCache>
                <c:ptCount val="3"/>
                <c:pt idx="0">
                  <c:v>5.000000</c:v>
                </c:pt>
                <c:pt idx="1">
                  <c:v>3.000000</c:v>
                </c:pt>
                <c:pt idx="2">
                  <c:v>7.000000</c:v>
                </c:pt>
              </c:numCache>
            </c:numRef>
          </c:val>
        </c:ser>
        <c:firstSliceAng val="0"/>
        <c:holeSize val="5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12205"/>
          <c:y val="0.212205"/>
          <c:w val="0.57559"/>
          <c:h val="0.56309"/>
        </c:manualLayout>
      </c:layout>
      <c:doughnutChart>
        <c:varyColors val="0"/>
        <c:ser>
          <c:idx val="0"/>
          <c:order val="0"/>
          <c:tx>
            <c:strRef>
              <c:f>Sheet1!$A$2</c:f>
              <c:strCache>
                <c:ptCount val="1"/>
                <c:pt idx="0">
                  <c:v>Count</c:v>
                </c:pt>
              </c:strCache>
            </c:strRef>
          </c:tx>
          <c:spPr>
            <a:solidFill>
              <a:srgbClr val="F3BB44"/>
            </a:solidFill>
            <a:ln w="12700" cap="flat">
              <a:solidFill>
                <a:srgbClr val="FFFFFF"/>
              </a:solidFill>
              <a:prstDash val="solid"/>
              <a:miter lim="400000"/>
            </a:ln>
            <a:effectLst/>
          </c:spPr>
          <c:explosion val="0"/>
          <c:dPt>
            <c:idx val="0"/>
            <c:explosion val="0"/>
            <c:spPr>
              <a:solidFill>
                <a:srgbClr val="F3BB44"/>
              </a:solidFill>
              <a:ln w="12700" cap="flat">
                <a:solidFill>
                  <a:srgbClr val="FFFFFF"/>
                </a:solidFill>
                <a:prstDash val="solid"/>
                <a:miter lim="400000"/>
              </a:ln>
              <a:effectLst/>
            </c:spPr>
          </c:dPt>
          <c:dPt>
            <c:idx val="1"/>
            <c:explosion val="0"/>
            <c:spPr>
              <a:solidFill>
                <a:srgbClr val="F3BB44"/>
              </a:solidFill>
              <a:ln w="12700" cap="flat">
                <a:solidFill>
                  <a:srgbClr val="FFFFFF"/>
                </a:solidFill>
                <a:prstDash val="solid"/>
                <a:miter lim="400000"/>
              </a:ln>
              <a:effectLst/>
            </c:spPr>
          </c:dPt>
          <c:dPt>
            <c:idx val="2"/>
            <c:explosion val="0"/>
            <c:spPr>
              <a:solidFill>
                <a:srgbClr val="F3BB44"/>
              </a:solidFill>
              <a:ln w="12700" cap="flat">
                <a:solidFill>
                  <a:srgbClr val="FFFFFF"/>
                </a:solidFill>
                <a:prstDash val="solid"/>
                <a:miter lim="400000"/>
              </a:ln>
              <a:effectLst/>
            </c:spPr>
          </c:dPt>
          <c:dLbls>
            <c:dLbl>
              <c:idx val="0"/>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1"/>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dLbl>
              <c:idx val="2"/>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dLbl>
            <c:numFmt formatCode="#,##0%" sourceLinked="0"/>
            <c:txPr>
              <a:bodyPr/>
              <a:lstStyle/>
              <a:p>
                <a:pPr>
                  <a:defRPr b="0" i="0" strike="noStrike" sz="2000" u="none">
                    <a:solidFill>
                      <a:srgbClr val="848F8A"/>
                    </a:solidFill>
                    <a:latin typeface="Helvetica"/>
                  </a:defRPr>
                </a:pPr>
              </a:p>
            </c:txPr>
            <c:showLegendKey val="0"/>
            <c:showVal val="0"/>
            <c:showCatName val="1"/>
            <c:showSerName val="0"/>
            <c:showPercent val="1"/>
            <c:showBubbleSize val="0"/>
            <c:showLeaderLines val="1"/>
            <c:leaderLines>
              <c:spPr>
                <a:noFill/>
                <a:ln w="6350" cap="flat">
                  <a:solidFill>
                    <a:srgbClr val="000000"/>
                  </a:solidFill>
                  <a:prstDash val="solid"/>
                  <a:miter lim="400000"/>
                </a:ln>
                <a:effectLst/>
              </c:spPr>
            </c:leaderLines>
          </c:dLbls>
          <c:cat>
            <c:strRef>
              <c:f>Sheet1!$B$1:$D$1</c:f>
              <c:strCache>
                <c:ptCount val="3"/>
                <c:pt idx="0">
                  <c:v>1-150</c:v>
                </c:pt>
                <c:pt idx="1">
                  <c:v>101-250</c:v>
                </c:pt>
                <c:pt idx="2">
                  <c:v>250+</c:v>
                </c:pt>
              </c:strCache>
            </c:strRef>
          </c:cat>
          <c:val>
            <c:numRef>
              <c:f>Sheet1!$B$2:$D$2</c:f>
              <c:numCache>
                <c:ptCount val="3"/>
                <c:pt idx="0">
                  <c:v>5.000000</c:v>
                </c:pt>
                <c:pt idx="1">
                  <c:v>2.000000</c:v>
                </c:pt>
                <c:pt idx="2">
                  <c:v>8.000000</c:v>
                </c:pt>
              </c:numCache>
            </c:numRef>
          </c:val>
        </c:ser>
        <c:firstSliceAng val="0"/>
        <c:holeSize val="5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308799"/>
          <c:y val="0.087149"/>
          <c:w val="0.686201"/>
          <c:h val="0.860613"/>
        </c:manualLayout>
      </c:layout>
      <c:barChart>
        <c:barDir val="bar"/>
        <c:grouping val="clustered"/>
        <c:varyColors val="0"/>
        <c:ser>
          <c:idx val="0"/>
          <c:order val="0"/>
          <c:tx>
            <c:strRef>
              <c:f>Sheet1!$B$1</c:f>
              <c:strCache>
                <c:ptCount val="1"/>
                <c:pt idx="0">
                  <c:v>%</c:v>
                </c:pt>
              </c:strCache>
            </c:strRef>
          </c:tx>
          <c:spPr>
            <a:solidFill>
              <a:srgbClr val="4AA371"/>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inEnd"/>
            <c:showLegendKey val="0"/>
            <c:showVal val="1"/>
            <c:showCatName val="0"/>
            <c:showSerName val="0"/>
            <c:showPercent val="0"/>
            <c:showBubbleSize val="0"/>
            <c:showLeaderLines val="0"/>
          </c:dLbls>
          <c:cat>
            <c:strRef>
              <c:f>Sheet1!$A$2:$A$7</c:f>
              <c:strCache>
                <c:ptCount val="6"/>
                <c:pt idx="0">
                  <c:v>Cultural Events</c:v>
                </c:pt>
                <c:pt idx="1">
                  <c:v>Community Projects</c:v>
                </c:pt>
                <c:pt idx="2">
                  <c:v>Commercial Events</c:v>
                </c:pt>
                <c:pt idx="3">
                  <c:v>Workshops &amp; Trainings</c:v>
                </c:pt>
                <c:pt idx="4">
                  <c:v>Community Lunch</c:v>
                </c:pt>
                <c:pt idx="5">
                  <c:v>Outdoor Activities</c:v>
                </c:pt>
              </c:strCache>
            </c:strRef>
          </c:cat>
          <c:val>
            <c:numRef>
              <c:f>Sheet1!$B$2:$B$7</c:f>
              <c:numCache>
                <c:ptCount val="6"/>
                <c:pt idx="0">
                  <c:v>100.000000</c:v>
                </c:pt>
                <c:pt idx="1">
                  <c:v>93.300000</c:v>
                </c:pt>
                <c:pt idx="2">
                  <c:v>86.700000</c:v>
                </c:pt>
                <c:pt idx="3">
                  <c:v>86.700000</c:v>
                </c:pt>
                <c:pt idx="4">
                  <c:v>60.000000</c:v>
                </c:pt>
                <c:pt idx="5">
                  <c:v>53.300000</c:v>
                </c:pt>
              </c:numCache>
            </c:numRef>
          </c:val>
        </c:ser>
        <c:gapWidth val="9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405863"/>
          <c:y val="0.082095"/>
          <c:w val="0.589137"/>
          <c:h val="0.867972"/>
        </c:manualLayout>
      </c:layout>
      <c:barChart>
        <c:barDir val="bar"/>
        <c:grouping val="clustered"/>
        <c:varyColors val="0"/>
        <c:ser>
          <c:idx val="0"/>
          <c:order val="0"/>
          <c:tx>
            <c:strRef>
              <c:f>Sheet1!$B$1</c:f>
              <c:strCache>
                <c:ptCount val="1"/>
                <c:pt idx="0">
                  <c:v>%</c:v>
                </c:pt>
              </c:strCache>
            </c:strRef>
          </c:tx>
          <c:spPr>
            <a:solidFill>
              <a:srgbClr val="4AA371"/>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inEnd"/>
            <c:showLegendKey val="0"/>
            <c:showVal val="1"/>
            <c:showCatName val="0"/>
            <c:showSerName val="0"/>
            <c:showPercent val="0"/>
            <c:showBubbleSize val="0"/>
            <c:showLeaderLines val="0"/>
          </c:dLbls>
          <c:cat>
            <c:strRef>
              <c:f>Sheet1!$A$2:$A$8</c:f>
              <c:strCache>
                <c:ptCount val="7"/>
                <c:pt idx="0">
                  <c:v>Short-term Rentals</c:v>
                </c:pt>
                <c:pt idx="1">
                  <c:v>Long-term Rentals</c:v>
                </c:pt>
                <c:pt idx="2">
                  <c:v>Public Funding (grants, subsidies)</c:v>
                </c:pt>
                <c:pt idx="3">
                  <c:v>Event Tickets</c:v>
                </c:pt>
                <c:pt idx="4">
                  <c:v>Private Sponsorships</c:v>
                </c:pt>
                <c:pt idx="5">
                  <c:v>Membership Fees/ Co-working Fees</c:v>
                </c:pt>
                <c:pt idx="6">
                  <c:v>Private and coorporate events</c:v>
                </c:pt>
              </c:strCache>
            </c:strRef>
          </c:cat>
          <c:val>
            <c:numRef>
              <c:f>Sheet1!$B$2:$B$8</c:f>
              <c:numCache>
                <c:ptCount val="7"/>
                <c:pt idx="0">
                  <c:v>93.300000</c:v>
                </c:pt>
                <c:pt idx="1">
                  <c:v>86.700000</c:v>
                </c:pt>
                <c:pt idx="2">
                  <c:v>86.700000</c:v>
                </c:pt>
                <c:pt idx="3">
                  <c:v>73.300000</c:v>
                </c:pt>
                <c:pt idx="4">
                  <c:v>46.700000</c:v>
                </c:pt>
                <c:pt idx="5">
                  <c:v>40.000000</c:v>
                </c:pt>
                <c:pt idx="6">
                  <c:v>6.700000</c:v>
                </c:pt>
              </c:numCache>
            </c:numRef>
          </c:val>
        </c:ser>
        <c:gapWidth val="9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76439"/>
          <c:y val="0.0710212"/>
          <c:w val="0.718561"/>
          <c:h val="0.884095"/>
        </c:manualLayout>
      </c:layout>
      <c:barChart>
        <c:barDir val="bar"/>
        <c:grouping val="clustered"/>
        <c:varyColors val="0"/>
        <c:ser>
          <c:idx val="0"/>
          <c:order val="0"/>
          <c:tx>
            <c:strRef>
              <c:f>Sheet1!$B$1</c:f>
              <c:strCache>
                <c:ptCount val="1"/>
                <c:pt idx="0">
                  <c:v>0</c:v>
                </c:pt>
              </c:strCache>
            </c:strRef>
          </c:tx>
          <c:spPr>
            <a:solidFill>
              <a:srgbClr val="4AA371"/>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inEnd"/>
            <c:showLegendKey val="0"/>
            <c:showVal val="1"/>
            <c:showCatName val="0"/>
            <c:showSerName val="0"/>
            <c:showPercent val="0"/>
            <c:showBubbleSize val="0"/>
            <c:showLeaderLines val="0"/>
          </c:dLbls>
          <c:cat>
            <c:strRef>
              <c:f>Sheet1!$A$2:$A$9</c:f>
              <c:strCache>
                <c:ptCount val="8"/>
                <c:pt idx="0">
                  <c:v>Waste Management</c:v>
                </c:pt>
                <c:pt idx="1">
                  <c:v>Green Building Standards</c:v>
                </c:pt>
                <c:pt idx="2">
                  <c:v>Sustainable Procurement Practices</c:v>
                </c:pt>
                <c:pt idx="3">
                  <c:v>Eco-Friendly Event Practices</c:v>
                </c:pt>
                <c:pt idx="4">
                  <c:v>Community Engagement on Sustainability</c:v>
                </c:pt>
                <c:pt idx="5">
                  <c:v>Use of Digital Tools for Sustainability</c:v>
                </c:pt>
                <c:pt idx="6">
                  <c:v>Dedicated Sustainability Team</c:v>
                </c:pt>
                <c:pt idx="7">
                  <c:v>Use of Alternative Energy Sources</c:v>
                </c:pt>
              </c:strCache>
            </c:strRef>
          </c:cat>
          <c:val>
            <c:numRef>
              <c:f>Sheet1!$B$2:$B$9</c:f>
              <c:numCache>
                <c:ptCount val="8"/>
                <c:pt idx="0">
                  <c:v>100.000000</c:v>
                </c:pt>
                <c:pt idx="1">
                  <c:v>86.666667</c:v>
                </c:pt>
                <c:pt idx="2">
                  <c:v>80.000000</c:v>
                </c:pt>
                <c:pt idx="3">
                  <c:v>80.000000</c:v>
                </c:pt>
                <c:pt idx="4">
                  <c:v>60.000000</c:v>
                </c:pt>
                <c:pt idx="5">
                  <c:v>60.000000</c:v>
                </c:pt>
                <c:pt idx="6">
                  <c:v>53.333333</c:v>
                </c:pt>
                <c:pt idx="7">
                  <c:v>46.666667</c:v>
                </c:pt>
              </c:numCache>
            </c:numRef>
          </c:val>
        </c:ser>
        <c:gapWidth val="9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37141"/>
          <c:y val="0.0561201"/>
          <c:w val="0.757859"/>
          <c:h val="0.905791"/>
        </c:manualLayout>
      </c:layout>
      <c:barChart>
        <c:barDir val="bar"/>
        <c:grouping val="stacked"/>
        <c:varyColors val="0"/>
        <c:ser>
          <c:idx val="0"/>
          <c:order val="0"/>
          <c:tx>
            <c:strRef>
              <c:f>Sheet1!$A$2</c:f>
              <c:strCache>
                <c:ptCount val="1"/>
                <c:pt idx="0">
                  <c:v>1.0</c:v>
                </c:pt>
              </c:strCache>
            </c:strRef>
          </c:tx>
          <c:spPr>
            <a:solidFill>
              <a:srgbClr val="EC363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Sheet1!$B$1:$M$1</c:f>
              <c:strCache>
                <c:ptCount val="12"/>
                <c:pt idx="0">
                  <c:v>Limited Funding</c:v>
                </c:pt>
                <c:pt idx="1">
                  <c:v>Cost Constraints</c:v>
                </c:pt>
                <c:pt idx="2">
                  <c:v>Need for Infrastructure Upgrades</c:v>
                </c:pt>
                <c:pt idx="3">
                  <c:v>Lack of Time and Capacity</c:v>
                </c:pt>
                <c:pt idx="4">
                  <c:v>Limited Stakeholder Engagement</c:v>
                </c:pt>
                <c:pt idx="5">
                  <c:v>High Energy Consumption</c:v>
                </c:pt>
                <c:pt idx="6">
                  <c:v>Lack of Policy Support</c:v>
                </c:pt>
                <c:pt idx="7">
                  <c:v>Transport-Related Emissions</c:v>
                </c:pt>
                <c:pt idx="8">
                  <c:v>Missing Sustainability Strategies</c:v>
                </c:pt>
                <c:pt idx="9">
                  <c:v>Knowledge and Skills Gap</c:v>
                </c:pt>
                <c:pt idx="10">
                  <c:v>Raw Materials Usage</c:v>
                </c:pt>
                <c:pt idx="11">
                  <c:v>Challenges in Material Sourcing</c:v>
                </c:pt>
              </c:strCache>
            </c:strRef>
          </c:cat>
          <c:val>
            <c:numRef>
              <c:f>Sheet1!$B$2:$M$2</c:f>
              <c:numCache>
                <c:ptCount val="9"/>
                <c:pt idx="3">
                  <c:v>6.700000</c:v>
                </c:pt>
                <c:pt idx="4">
                  <c:v>13.300000</c:v>
                </c:pt>
                <c:pt idx="5">
                  <c:v>6.700000</c:v>
                </c:pt>
                <c:pt idx="6">
                  <c:v>26.700000</c:v>
                </c:pt>
                <c:pt idx="7">
                  <c:v>26.700000</c:v>
                </c:pt>
                <c:pt idx="8">
                  <c:v>26.700000</c:v>
                </c:pt>
                <c:pt idx="9">
                  <c:v>33.300000</c:v>
                </c:pt>
                <c:pt idx="10">
                  <c:v>20.000000</c:v>
                </c:pt>
                <c:pt idx="11">
                  <c:v>40.000000</c:v>
                </c:pt>
              </c:numCache>
            </c:numRef>
          </c:val>
        </c:ser>
        <c:ser>
          <c:idx val="1"/>
          <c:order val="1"/>
          <c:tx>
            <c:strRef>
              <c:f>Sheet1!$A$3</c:f>
              <c:strCache>
                <c:ptCount val="1"/>
                <c:pt idx="0">
                  <c:v>2.0</c:v>
                </c:pt>
              </c:strCache>
            </c:strRef>
          </c:tx>
          <c:spPr>
            <a:solidFill>
              <a:srgbClr val="EF6E77"/>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Sheet1!$B$1:$M$1</c:f>
              <c:strCache>
                <c:ptCount val="12"/>
                <c:pt idx="0">
                  <c:v>Limited Funding</c:v>
                </c:pt>
                <c:pt idx="1">
                  <c:v>Cost Constraints</c:v>
                </c:pt>
                <c:pt idx="2">
                  <c:v>Need for Infrastructure Upgrades</c:v>
                </c:pt>
                <c:pt idx="3">
                  <c:v>Lack of Time and Capacity</c:v>
                </c:pt>
                <c:pt idx="4">
                  <c:v>Limited Stakeholder Engagement</c:v>
                </c:pt>
                <c:pt idx="5">
                  <c:v>High Energy Consumption</c:v>
                </c:pt>
                <c:pt idx="6">
                  <c:v>Lack of Policy Support</c:v>
                </c:pt>
                <c:pt idx="7">
                  <c:v>Transport-Related Emissions</c:v>
                </c:pt>
                <c:pt idx="8">
                  <c:v>Missing Sustainability Strategies</c:v>
                </c:pt>
                <c:pt idx="9">
                  <c:v>Knowledge and Skills Gap</c:v>
                </c:pt>
                <c:pt idx="10">
                  <c:v>Raw Materials Usage</c:v>
                </c:pt>
                <c:pt idx="11">
                  <c:v>Challenges in Material Sourcing</c:v>
                </c:pt>
              </c:strCache>
            </c:strRef>
          </c:cat>
          <c:val>
            <c:numRef>
              <c:f>Sheet1!$B$3:$M$3</c:f>
              <c:numCache>
                <c:ptCount val="10"/>
                <c:pt idx="2">
                  <c:v>13.300000</c:v>
                </c:pt>
                <c:pt idx="3">
                  <c:v>13.300000</c:v>
                </c:pt>
                <c:pt idx="4">
                  <c:v>13.300000</c:v>
                </c:pt>
                <c:pt idx="5">
                  <c:v>13.300000</c:v>
                </c:pt>
                <c:pt idx="6">
                  <c:v>26.700000</c:v>
                </c:pt>
                <c:pt idx="7">
                  <c:v>26.700000</c:v>
                </c:pt>
                <c:pt idx="8">
                  <c:v>33.300000</c:v>
                </c:pt>
                <c:pt idx="9">
                  <c:v>26.700000</c:v>
                </c:pt>
                <c:pt idx="10">
                  <c:v>53.300000</c:v>
                </c:pt>
                <c:pt idx="11">
                  <c:v>20.000000</c:v>
                </c:pt>
              </c:numCache>
            </c:numRef>
          </c:val>
        </c:ser>
        <c:ser>
          <c:idx val="2"/>
          <c:order val="2"/>
          <c:tx>
            <c:strRef>
              <c:f>Sheet1!$A$4</c:f>
              <c:strCache>
                <c:ptCount val="1"/>
                <c:pt idx="0">
                  <c:v>3.0</c:v>
                </c:pt>
              </c:strCache>
            </c:strRef>
          </c:tx>
          <c:spPr>
            <a:solidFill>
              <a:srgbClr val="929292"/>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Sheet1!$B$1:$M$1</c:f>
              <c:strCache>
                <c:ptCount val="12"/>
                <c:pt idx="0">
                  <c:v>Limited Funding</c:v>
                </c:pt>
                <c:pt idx="1">
                  <c:v>Cost Constraints</c:v>
                </c:pt>
                <c:pt idx="2">
                  <c:v>Need for Infrastructure Upgrades</c:v>
                </c:pt>
                <c:pt idx="3">
                  <c:v>Lack of Time and Capacity</c:v>
                </c:pt>
                <c:pt idx="4">
                  <c:v>Limited Stakeholder Engagement</c:v>
                </c:pt>
                <c:pt idx="5">
                  <c:v>High Energy Consumption</c:v>
                </c:pt>
                <c:pt idx="6">
                  <c:v>Lack of Policy Support</c:v>
                </c:pt>
                <c:pt idx="7">
                  <c:v>Transport-Related Emissions</c:v>
                </c:pt>
                <c:pt idx="8">
                  <c:v>Missing Sustainability Strategies</c:v>
                </c:pt>
                <c:pt idx="9">
                  <c:v>Knowledge and Skills Gap</c:v>
                </c:pt>
                <c:pt idx="10">
                  <c:v>Raw Materials Usage</c:v>
                </c:pt>
                <c:pt idx="11">
                  <c:v>Challenges in Material Sourcing</c:v>
                </c:pt>
              </c:strCache>
            </c:strRef>
          </c:cat>
          <c:val>
            <c:numRef>
              <c:f>Sheet1!$B$4:$M$4</c:f>
              <c:numCache>
                <c:ptCount val="10"/>
                <c:pt idx="1">
                  <c:v>20.000000</c:v>
                </c:pt>
                <c:pt idx="2">
                  <c:v>20.000000</c:v>
                </c:pt>
                <c:pt idx="4">
                  <c:v>20.000000</c:v>
                </c:pt>
                <c:pt idx="5">
                  <c:v>33.300000</c:v>
                </c:pt>
                <c:pt idx="6">
                  <c:v>13.300000</c:v>
                </c:pt>
                <c:pt idx="7">
                  <c:v>20.000000</c:v>
                </c:pt>
                <c:pt idx="8">
                  <c:v>13.300000</c:v>
                </c:pt>
                <c:pt idx="9">
                  <c:v>13.300000</c:v>
                </c:pt>
                <c:pt idx="10">
                  <c:v>20.000000</c:v>
                </c:pt>
                <c:pt idx="11">
                  <c:v>33.300000</c:v>
                </c:pt>
              </c:numCache>
            </c:numRef>
          </c:val>
        </c:ser>
        <c:ser>
          <c:idx val="3"/>
          <c:order val="3"/>
          <c:tx>
            <c:strRef>
              <c:f>Sheet1!$A$5</c:f>
              <c:strCache>
                <c:ptCount val="1"/>
                <c:pt idx="0">
                  <c:v>4.0</c:v>
                </c:pt>
              </c:strCache>
            </c:strRef>
          </c:tx>
          <c:spPr>
            <a:solidFill>
              <a:srgbClr val="AEDD7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Sheet1!$B$1:$M$1</c:f>
              <c:strCache>
                <c:ptCount val="12"/>
                <c:pt idx="0">
                  <c:v>Limited Funding</c:v>
                </c:pt>
                <c:pt idx="1">
                  <c:v>Cost Constraints</c:v>
                </c:pt>
                <c:pt idx="2">
                  <c:v>Need for Infrastructure Upgrades</c:v>
                </c:pt>
                <c:pt idx="3">
                  <c:v>Lack of Time and Capacity</c:v>
                </c:pt>
                <c:pt idx="4">
                  <c:v>Limited Stakeholder Engagement</c:v>
                </c:pt>
                <c:pt idx="5">
                  <c:v>High Energy Consumption</c:v>
                </c:pt>
                <c:pt idx="6">
                  <c:v>Lack of Policy Support</c:v>
                </c:pt>
                <c:pt idx="7">
                  <c:v>Transport-Related Emissions</c:v>
                </c:pt>
                <c:pt idx="8">
                  <c:v>Missing Sustainability Strategies</c:v>
                </c:pt>
                <c:pt idx="9">
                  <c:v>Knowledge and Skills Gap</c:v>
                </c:pt>
                <c:pt idx="10">
                  <c:v>Raw Materials Usage</c:v>
                </c:pt>
                <c:pt idx="11">
                  <c:v>Challenges in Material Sourcing</c:v>
                </c:pt>
              </c:strCache>
            </c:strRef>
          </c:cat>
          <c:val>
            <c:numRef>
              <c:f>Sheet1!$B$5:$M$5</c:f>
              <c:numCache>
                <c:ptCount val="11"/>
                <c:pt idx="0">
                  <c:v>53.300000</c:v>
                </c:pt>
                <c:pt idx="1">
                  <c:v>46.700000</c:v>
                </c:pt>
                <c:pt idx="2">
                  <c:v>13.300000</c:v>
                </c:pt>
                <c:pt idx="3">
                  <c:v>33.300000</c:v>
                </c:pt>
                <c:pt idx="4">
                  <c:v>33.300000</c:v>
                </c:pt>
                <c:pt idx="5">
                  <c:v>40.000000</c:v>
                </c:pt>
                <c:pt idx="6">
                  <c:v>20.000000</c:v>
                </c:pt>
                <c:pt idx="7">
                  <c:v>13.300000</c:v>
                </c:pt>
                <c:pt idx="8">
                  <c:v>26.700000</c:v>
                </c:pt>
                <c:pt idx="9">
                  <c:v>20.000000</c:v>
                </c:pt>
                <c:pt idx="10">
                  <c:v>6.700000</c:v>
                </c:pt>
              </c:numCache>
            </c:numRef>
          </c:val>
        </c:ser>
        <c:ser>
          <c:idx val="4"/>
          <c:order val="4"/>
          <c:tx>
            <c:strRef>
              <c:f>Sheet1!$A$6</c:f>
              <c:strCache>
                <c:ptCount val="1"/>
                <c:pt idx="0">
                  <c:v>5.0</c:v>
                </c:pt>
              </c:strCache>
            </c:strRef>
          </c:tx>
          <c:spPr>
            <a:solidFill>
              <a:srgbClr val="3CA62B"/>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Sheet1!$B$1:$M$1</c:f>
              <c:strCache>
                <c:ptCount val="12"/>
                <c:pt idx="0">
                  <c:v>Limited Funding</c:v>
                </c:pt>
                <c:pt idx="1">
                  <c:v>Cost Constraints</c:v>
                </c:pt>
                <c:pt idx="2">
                  <c:v>Need for Infrastructure Upgrades</c:v>
                </c:pt>
                <c:pt idx="3">
                  <c:v>Lack of Time and Capacity</c:v>
                </c:pt>
                <c:pt idx="4">
                  <c:v>Limited Stakeholder Engagement</c:v>
                </c:pt>
                <c:pt idx="5">
                  <c:v>High Energy Consumption</c:v>
                </c:pt>
                <c:pt idx="6">
                  <c:v>Lack of Policy Support</c:v>
                </c:pt>
                <c:pt idx="7">
                  <c:v>Transport-Related Emissions</c:v>
                </c:pt>
                <c:pt idx="8">
                  <c:v>Missing Sustainability Strategies</c:v>
                </c:pt>
                <c:pt idx="9">
                  <c:v>Knowledge and Skills Gap</c:v>
                </c:pt>
                <c:pt idx="10">
                  <c:v>Raw Materials Usage</c:v>
                </c:pt>
                <c:pt idx="11">
                  <c:v>Challenges in Material Sourcing</c:v>
                </c:pt>
              </c:strCache>
            </c:strRef>
          </c:cat>
          <c:val>
            <c:numRef>
              <c:f>Sheet1!$B$6:$M$6</c:f>
              <c:numCache>
                <c:ptCount val="10"/>
                <c:pt idx="0">
                  <c:v>46.700000</c:v>
                </c:pt>
                <c:pt idx="1">
                  <c:v>33.300000</c:v>
                </c:pt>
                <c:pt idx="2">
                  <c:v>53.300000</c:v>
                </c:pt>
                <c:pt idx="3">
                  <c:v>46.700000</c:v>
                </c:pt>
                <c:pt idx="4">
                  <c:v>20.000000</c:v>
                </c:pt>
                <c:pt idx="5">
                  <c:v>6.700000</c:v>
                </c:pt>
                <c:pt idx="6">
                  <c:v>13.300000</c:v>
                </c:pt>
                <c:pt idx="7">
                  <c:v>13.300000</c:v>
                </c:pt>
                <c:pt idx="9">
                  <c:v>6.700000</c:v>
                </c:pt>
                <c:pt idx="11">
                  <c:v>6.700000</c:v>
                </c:pt>
              </c:numCache>
            </c:numRef>
          </c:val>
        </c:ser>
        <c:gapWidth val="90"/>
        <c:overlap val="10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Neue"/>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50336"/>
          <c:y val="0.247368"/>
          <c:w val="0.844664"/>
          <c:h val="0.627338"/>
        </c:manualLayout>
      </c:layout>
      <c:barChart>
        <c:barDir val="bar"/>
        <c:grouping val="stacked"/>
        <c:varyColors val="0"/>
        <c:ser>
          <c:idx val="0"/>
          <c:order val="0"/>
          <c:tx>
            <c:strRef>
              <c:f>Sheet1!$A$2</c:f>
              <c:strCache>
                <c:ptCount val="1"/>
                <c:pt idx="0">
                  <c:v>1.0</c:v>
                </c:pt>
              </c:strCache>
            </c:strRef>
          </c:tx>
          <c:spPr>
            <a:solidFill>
              <a:srgbClr val="EC363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Use of digital tools</c:v>
                </c:pt>
              </c:strCache>
            </c:strRef>
          </c:cat>
          <c:val>
            <c:numRef>
              <c:f>Sheet1!$B$2:$B$2</c:f>
              <c:numCache>
                <c:ptCount val="1"/>
                <c:pt idx="0">
                  <c:v>60.000000</c:v>
                </c:pt>
              </c:numCache>
            </c:numRef>
          </c:val>
        </c:ser>
        <c:ser>
          <c:idx val="1"/>
          <c:order val="1"/>
          <c:tx>
            <c:strRef>
              <c:f>Sheet1!$A$3</c:f>
              <c:strCache>
                <c:ptCount val="1"/>
                <c:pt idx="0">
                  <c:v>2.0</c:v>
                </c:pt>
              </c:strCache>
            </c:strRef>
          </c:tx>
          <c:spPr>
            <a:solidFill>
              <a:srgbClr val="EF6E77"/>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Use of digital tools</c:v>
                </c:pt>
              </c:strCache>
            </c:strRef>
          </c:cat>
          <c:val>
            <c:numRef>
              <c:f>Sheet1!$B$3:$B$3</c:f>
              <c:numCache>
                <c:ptCount val="1"/>
                <c:pt idx="0">
                  <c:v>6.700000</c:v>
                </c:pt>
              </c:numCache>
            </c:numRef>
          </c:val>
        </c:ser>
        <c:ser>
          <c:idx val="2"/>
          <c:order val="2"/>
          <c:tx>
            <c:strRef>
              <c:f>Sheet1!$A$4</c:f>
              <c:strCache>
                <c:ptCount val="1"/>
                <c:pt idx="0">
                  <c:v>3.0</c:v>
                </c:pt>
              </c:strCache>
            </c:strRef>
          </c:tx>
          <c:spPr>
            <a:solidFill>
              <a:srgbClr val="929292"/>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Use of digital tools</c:v>
                </c:pt>
              </c:strCache>
            </c:strRef>
          </c:cat>
          <c:val>
            <c:numRef>
              <c:f>Sheet1!$B$4:$B$4</c:f>
              <c:numCache>
                <c:ptCount val="1"/>
                <c:pt idx="0">
                  <c:v>13.300000</c:v>
                </c:pt>
              </c:numCache>
            </c:numRef>
          </c:val>
        </c:ser>
        <c:ser>
          <c:idx val="3"/>
          <c:order val="3"/>
          <c:tx>
            <c:strRef>
              <c:f>Sheet1!$A$5</c:f>
              <c:strCache>
                <c:ptCount val="1"/>
                <c:pt idx="0">
                  <c:v>4.0</c:v>
                </c:pt>
              </c:strCache>
            </c:strRef>
          </c:tx>
          <c:spPr>
            <a:solidFill>
              <a:srgbClr val="AEDD7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Use of digital tools</c:v>
                </c:pt>
              </c:strCache>
            </c:strRef>
          </c:cat>
          <c:val>
            <c:numRef>
              <c:f>Sheet1!$B$5:$B$5</c:f>
              <c:numCache>
                <c:ptCount val="1"/>
                <c:pt idx="0">
                  <c:v>6.700000</c:v>
                </c:pt>
              </c:numCache>
            </c:numRef>
          </c:val>
        </c:ser>
        <c:ser>
          <c:idx val="4"/>
          <c:order val="4"/>
          <c:tx>
            <c:strRef>
              <c:f>Sheet1!$A$6</c:f>
              <c:strCache>
                <c:ptCount val="1"/>
                <c:pt idx="0">
                  <c:v>5.0</c:v>
                </c:pt>
              </c:strCache>
            </c:strRef>
          </c:tx>
          <c:spPr>
            <a:solidFill>
              <a:srgbClr val="3CA62B"/>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Use of digital tools</c:v>
                </c:pt>
              </c:strCache>
            </c:strRef>
          </c:cat>
          <c:val>
            <c:numRef>
              <c:f>Sheet1!$B$6:$B$6</c:f>
              <c:numCache>
                <c:ptCount val="1"/>
                <c:pt idx="0">
                  <c:v>13.300000</c:v>
                </c:pt>
              </c:numCache>
            </c:numRef>
          </c:val>
        </c:ser>
        <c:gapWidth val="90"/>
        <c:overlap val="10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583861"/>
          <c:y val="0.0710212"/>
          <c:w val="0.411139"/>
          <c:h val="0.884095"/>
        </c:manualLayout>
      </c:layout>
      <c:barChart>
        <c:barDir val="bar"/>
        <c:grouping val="clustered"/>
        <c:varyColors val="0"/>
        <c:ser>
          <c:idx val="0"/>
          <c:order val="0"/>
          <c:tx>
            <c:strRef>
              <c:f>Sheet1!$B$1</c:f>
              <c:strCache>
                <c:ptCount val="1"/>
                <c:pt idx="0">
                  <c:v>%</c:v>
                </c:pt>
              </c:strCache>
            </c:strRef>
          </c:tx>
          <c:spPr>
            <a:solidFill>
              <a:srgbClr val="4AA371"/>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inEnd"/>
            <c:showLegendKey val="0"/>
            <c:showVal val="1"/>
            <c:showCatName val="0"/>
            <c:showSerName val="0"/>
            <c:showPercent val="0"/>
            <c:showBubbleSize val="0"/>
            <c:showLeaderLines val="0"/>
          </c:dLbls>
          <c:cat>
            <c:strRef>
              <c:f>Sheet1!$A$2:$A$8</c:f>
              <c:strCache>
                <c:ptCount val="7"/>
                <c:pt idx="0">
                  <c:v>We do not use digital tools for sustainability</c:v>
                </c:pt>
                <c:pt idx="1">
                  <c:v>Carbon Footprint Calculator Tools</c:v>
                </c:pt>
                <c:pt idx="2">
                  <c:v>Environmental Risk Assessment Tools</c:v>
                </c:pt>
                <c:pt idx="3">
                  <c:v>Material Footprint Calculator Tools</c:v>
                </c:pt>
                <c:pt idx="4">
                  <c:v>Digital communication tools</c:v>
                </c:pt>
                <c:pt idx="5">
                  <c:v>Digital ticketing, smart building automation,meeting practices</c:v>
                </c:pt>
                <c:pt idx="6">
                  <c:v>Metering of water and electricity consumption of the tenants on hourly basis</c:v>
                </c:pt>
              </c:strCache>
            </c:strRef>
          </c:cat>
          <c:val>
            <c:numRef>
              <c:f>Sheet1!$B$2:$B$8</c:f>
              <c:numCache>
                <c:ptCount val="7"/>
                <c:pt idx="0">
                  <c:v>60.000000</c:v>
                </c:pt>
                <c:pt idx="1">
                  <c:v>13.300000</c:v>
                </c:pt>
                <c:pt idx="2">
                  <c:v>13.300000</c:v>
                </c:pt>
                <c:pt idx="3">
                  <c:v>13.300000</c:v>
                </c:pt>
                <c:pt idx="4">
                  <c:v>6.700000</c:v>
                </c:pt>
                <c:pt idx="5">
                  <c:v>6.700000</c:v>
                </c:pt>
                <c:pt idx="6">
                  <c:v>6.700000</c:v>
                </c:pt>
              </c:numCache>
            </c:numRef>
          </c:val>
        </c:ser>
        <c:gapWidth val="9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20"/>
        <c:minorUnit val="10"/>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66968"/>
          <c:y val="0.0561201"/>
          <c:w val="0.728032"/>
          <c:h val="0.905791"/>
        </c:manualLayout>
      </c:layout>
      <c:barChart>
        <c:barDir val="bar"/>
        <c:grouping val="stacked"/>
        <c:varyColors val="0"/>
        <c:ser>
          <c:idx val="0"/>
          <c:order val="0"/>
          <c:tx>
            <c:strRef>
              <c:f>Sheet1!$A$2</c:f>
              <c:strCache>
                <c:ptCount val="1"/>
                <c:pt idx="0">
                  <c:v>1.0</c:v>
                </c:pt>
              </c:strCache>
            </c:strRef>
          </c:tx>
          <c:spPr>
            <a:solidFill>
              <a:srgbClr val="EC363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Sheet1!$B$1:$J$1</c:f>
              <c:strCache>
                <c:ptCount val="9"/>
                <c:pt idx="0">
                  <c:v>Impact on Visitors</c:v>
                </c:pt>
                <c:pt idx="1">
                  <c:v>Impact on the Local Community</c:v>
                </c:pt>
                <c:pt idx="2">
                  <c:v>Impact on Social Equality and Inclusion</c:v>
                </c:pt>
                <c:pt idx="3">
                  <c:v>Impact on Stakeholders and Partners</c:v>
                </c:pt>
                <c:pt idx="4">
                  <c:v>Impact on Employee Wellbeing</c:v>
                </c:pt>
                <c:pt idx="5">
                  <c:v>Impact on Waste Reduction</c:v>
                </c:pt>
                <c:pt idx="6">
                  <c:v>Impact on Energy Consumption</c:v>
                </c:pt>
                <c:pt idx="7">
                  <c:v>Impact on Emissions and Air Quality</c:v>
                </c:pt>
                <c:pt idx="8">
                  <c:v>Impact on Water Use</c:v>
                </c:pt>
              </c:strCache>
            </c:strRef>
          </c:cat>
          <c:val>
            <c:numRef>
              <c:f>Sheet1!$B$2:$J$2</c:f>
              <c:numCache>
                <c:ptCount val="8"/>
                <c:pt idx="0">
                  <c:v>6.700000</c:v>
                </c:pt>
                <c:pt idx="1">
                  <c:v>6.700000</c:v>
                </c:pt>
                <c:pt idx="2">
                  <c:v>6.700000</c:v>
                </c:pt>
                <c:pt idx="3">
                  <c:v>6.700000</c:v>
                </c:pt>
                <c:pt idx="4">
                  <c:v>6.700000</c:v>
                </c:pt>
                <c:pt idx="6">
                  <c:v>6.700000</c:v>
                </c:pt>
                <c:pt idx="7">
                  <c:v>13.300000</c:v>
                </c:pt>
                <c:pt idx="8">
                  <c:v>33.300000</c:v>
                </c:pt>
              </c:numCache>
            </c:numRef>
          </c:val>
        </c:ser>
        <c:ser>
          <c:idx val="1"/>
          <c:order val="1"/>
          <c:tx>
            <c:strRef>
              <c:f>Sheet1!$A$3</c:f>
              <c:strCache>
                <c:ptCount val="1"/>
                <c:pt idx="0">
                  <c:v>2.0</c:v>
                </c:pt>
              </c:strCache>
            </c:strRef>
          </c:tx>
          <c:spPr>
            <a:solidFill>
              <a:srgbClr val="EF6E77"/>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Sheet1!$B$1:$J$1</c:f>
              <c:strCache>
                <c:ptCount val="9"/>
                <c:pt idx="0">
                  <c:v>Impact on Visitors</c:v>
                </c:pt>
                <c:pt idx="1">
                  <c:v>Impact on the Local Community</c:v>
                </c:pt>
                <c:pt idx="2">
                  <c:v>Impact on Social Equality and Inclusion</c:v>
                </c:pt>
                <c:pt idx="3">
                  <c:v>Impact on Stakeholders and Partners</c:v>
                </c:pt>
                <c:pt idx="4">
                  <c:v>Impact on Employee Wellbeing</c:v>
                </c:pt>
                <c:pt idx="5">
                  <c:v>Impact on Waste Reduction</c:v>
                </c:pt>
                <c:pt idx="6">
                  <c:v>Impact on Energy Consumption</c:v>
                </c:pt>
                <c:pt idx="7">
                  <c:v>Impact on Emissions and Air Quality</c:v>
                </c:pt>
                <c:pt idx="8">
                  <c:v>Impact on Water Use</c:v>
                </c:pt>
              </c:strCache>
            </c:strRef>
          </c:cat>
          <c:val>
            <c:numRef>
              <c:f>Sheet1!$B$3:$J$3</c:f>
              <c:numCache>
                <c:ptCount val="4"/>
                <c:pt idx="5">
                  <c:v>13.300000</c:v>
                </c:pt>
                <c:pt idx="6">
                  <c:v>26.700000</c:v>
                </c:pt>
                <c:pt idx="7">
                  <c:v>40.000000</c:v>
                </c:pt>
                <c:pt idx="8">
                  <c:v>20.000000</c:v>
                </c:pt>
              </c:numCache>
            </c:numRef>
          </c:val>
        </c:ser>
        <c:ser>
          <c:idx val="2"/>
          <c:order val="2"/>
          <c:tx>
            <c:strRef>
              <c:f>Sheet1!$A$4</c:f>
              <c:strCache>
                <c:ptCount val="1"/>
                <c:pt idx="0">
                  <c:v>3.0</c:v>
                </c:pt>
              </c:strCache>
            </c:strRef>
          </c:tx>
          <c:spPr>
            <a:solidFill>
              <a:srgbClr val="929292"/>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Sheet1!$B$1:$J$1</c:f>
              <c:strCache>
                <c:ptCount val="9"/>
                <c:pt idx="0">
                  <c:v>Impact on Visitors</c:v>
                </c:pt>
                <c:pt idx="1">
                  <c:v>Impact on the Local Community</c:v>
                </c:pt>
                <c:pt idx="2">
                  <c:v>Impact on Social Equality and Inclusion</c:v>
                </c:pt>
                <c:pt idx="3">
                  <c:v>Impact on Stakeholders and Partners</c:v>
                </c:pt>
                <c:pt idx="4">
                  <c:v>Impact on Employee Wellbeing</c:v>
                </c:pt>
                <c:pt idx="5">
                  <c:v>Impact on Waste Reduction</c:v>
                </c:pt>
                <c:pt idx="6">
                  <c:v>Impact on Energy Consumption</c:v>
                </c:pt>
                <c:pt idx="7">
                  <c:v>Impact on Emissions and Air Quality</c:v>
                </c:pt>
                <c:pt idx="8">
                  <c:v>Impact on Water Use</c:v>
                </c:pt>
              </c:strCache>
            </c:strRef>
          </c:cat>
          <c:val>
            <c:numRef>
              <c:f>Sheet1!$B$4:$J$4</c:f>
              <c:numCache>
                <c:ptCount val="9"/>
                <c:pt idx="0">
                  <c:v>20.000000</c:v>
                </c:pt>
                <c:pt idx="1">
                  <c:v>20.000000</c:v>
                </c:pt>
                <c:pt idx="2">
                  <c:v>33.300000</c:v>
                </c:pt>
                <c:pt idx="3">
                  <c:v>33.300000</c:v>
                </c:pt>
                <c:pt idx="4">
                  <c:v>40.000000</c:v>
                </c:pt>
                <c:pt idx="5">
                  <c:v>33.300000</c:v>
                </c:pt>
                <c:pt idx="6">
                  <c:v>33.300000</c:v>
                </c:pt>
                <c:pt idx="7">
                  <c:v>20.000000</c:v>
                </c:pt>
                <c:pt idx="8">
                  <c:v>26.700000</c:v>
                </c:pt>
              </c:numCache>
            </c:numRef>
          </c:val>
        </c:ser>
        <c:ser>
          <c:idx val="3"/>
          <c:order val="3"/>
          <c:tx>
            <c:strRef>
              <c:f>Sheet1!$A$5</c:f>
              <c:strCache>
                <c:ptCount val="1"/>
                <c:pt idx="0">
                  <c:v>4.0</c:v>
                </c:pt>
              </c:strCache>
            </c:strRef>
          </c:tx>
          <c:spPr>
            <a:solidFill>
              <a:srgbClr val="AEDD7F"/>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Sheet1!$B$1:$J$1</c:f>
              <c:strCache>
                <c:ptCount val="9"/>
                <c:pt idx="0">
                  <c:v>Impact on Visitors</c:v>
                </c:pt>
                <c:pt idx="1">
                  <c:v>Impact on the Local Community</c:v>
                </c:pt>
                <c:pt idx="2">
                  <c:v>Impact on Social Equality and Inclusion</c:v>
                </c:pt>
                <c:pt idx="3">
                  <c:v>Impact on Stakeholders and Partners</c:v>
                </c:pt>
                <c:pt idx="4">
                  <c:v>Impact on Employee Wellbeing</c:v>
                </c:pt>
                <c:pt idx="5">
                  <c:v>Impact on Waste Reduction</c:v>
                </c:pt>
                <c:pt idx="6">
                  <c:v>Impact on Energy Consumption</c:v>
                </c:pt>
                <c:pt idx="7">
                  <c:v>Impact on Emissions and Air Quality</c:v>
                </c:pt>
                <c:pt idx="8">
                  <c:v>Impact on Water Use</c:v>
                </c:pt>
              </c:strCache>
            </c:strRef>
          </c:cat>
          <c:val>
            <c:numRef>
              <c:f>Sheet1!$B$5:$J$5</c:f>
              <c:numCache>
                <c:ptCount val="9"/>
                <c:pt idx="0">
                  <c:v>20.000000</c:v>
                </c:pt>
                <c:pt idx="1">
                  <c:v>26.700000</c:v>
                </c:pt>
                <c:pt idx="2">
                  <c:v>20.000000</c:v>
                </c:pt>
                <c:pt idx="3">
                  <c:v>33.300000</c:v>
                </c:pt>
                <c:pt idx="4">
                  <c:v>26.700000</c:v>
                </c:pt>
                <c:pt idx="5">
                  <c:v>40.000000</c:v>
                </c:pt>
                <c:pt idx="6">
                  <c:v>6.700000</c:v>
                </c:pt>
                <c:pt idx="7">
                  <c:v>6.700000</c:v>
                </c:pt>
                <c:pt idx="8">
                  <c:v>13.300000</c:v>
                </c:pt>
              </c:numCache>
            </c:numRef>
          </c:val>
        </c:ser>
        <c:ser>
          <c:idx val="4"/>
          <c:order val="4"/>
          <c:tx>
            <c:strRef>
              <c:f>Sheet1!$A$6</c:f>
              <c:strCache>
                <c:ptCount val="1"/>
                <c:pt idx="0">
                  <c:v>5.0</c:v>
                </c:pt>
              </c:strCache>
            </c:strRef>
          </c:tx>
          <c:spPr>
            <a:solidFill>
              <a:srgbClr val="3CA62B"/>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Sheet1!$B$1:$J$1</c:f>
              <c:strCache>
                <c:ptCount val="9"/>
                <c:pt idx="0">
                  <c:v>Impact on Visitors</c:v>
                </c:pt>
                <c:pt idx="1">
                  <c:v>Impact on the Local Community</c:v>
                </c:pt>
                <c:pt idx="2">
                  <c:v>Impact on Social Equality and Inclusion</c:v>
                </c:pt>
                <c:pt idx="3">
                  <c:v>Impact on Stakeholders and Partners</c:v>
                </c:pt>
                <c:pt idx="4">
                  <c:v>Impact on Employee Wellbeing</c:v>
                </c:pt>
                <c:pt idx="5">
                  <c:v>Impact on Waste Reduction</c:v>
                </c:pt>
                <c:pt idx="6">
                  <c:v>Impact on Energy Consumption</c:v>
                </c:pt>
                <c:pt idx="7">
                  <c:v>Impact on Emissions and Air Quality</c:v>
                </c:pt>
                <c:pt idx="8">
                  <c:v>Impact on Water Use</c:v>
                </c:pt>
              </c:strCache>
            </c:strRef>
          </c:cat>
          <c:val>
            <c:numRef>
              <c:f>Sheet1!$B$6:$J$6</c:f>
              <c:numCache>
                <c:ptCount val="9"/>
                <c:pt idx="0">
                  <c:v>53.300000</c:v>
                </c:pt>
                <c:pt idx="1">
                  <c:v>46.700000</c:v>
                </c:pt>
                <c:pt idx="2">
                  <c:v>40.000000</c:v>
                </c:pt>
                <c:pt idx="3">
                  <c:v>26.700000</c:v>
                </c:pt>
                <c:pt idx="4">
                  <c:v>26.700000</c:v>
                </c:pt>
                <c:pt idx="5">
                  <c:v>13.300000</c:v>
                </c:pt>
                <c:pt idx="6">
                  <c:v>26.700000</c:v>
                </c:pt>
                <c:pt idx="7">
                  <c:v>20.000000</c:v>
                </c:pt>
                <c:pt idx="8">
                  <c:v>6.700000</c:v>
                </c:pt>
              </c:numCache>
            </c:numRef>
          </c:val>
        </c:ser>
        <c:gapWidth val="90"/>
        <c:overlap val="10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Neue"/>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40"/>
        <c:minorUnit val="20"/>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324856"/>
          <c:y val="0.0710212"/>
          <c:w val="0.670144"/>
          <c:h val="0.884095"/>
        </c:manualLayout>
      </c:layout>
      <c:barChart>
        <c:barDir val="bar"/>
        <c:grouping val="clustered"/>
        <c:varyColors val="0"/>
        <c:ser>
          <c:idx val="0"/>
          <c:order val="0"/>
          <c:tx>
            <c:strRef>
              <c:f>Sheet1!$B$1</c:f>
              <c:strCache>
                <c:ptCount val="1"/>
                <c:pt idx="0">
                  <c:v>0</c:v>
                </c:pt>
              </c:strCache>
            </c:strRef>
          </c:tx>
          <c:spPr>
            <a:solidFill>
              <a:srgbClr val="4AA371"/>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inEnd"/>
            <c:showLegendKey val="0"/>
            <c:showVal val="1"/>
            <c:showCatName val="0"/>
            <c:showSerName val="0"/>
            <c:showPercent val="0"/>
            <c:showBubbleSize val="0"/>
            <c:showLeaderLines val="0"/>
          </c:dLbls>
          <c:cat>
            <c:strRef>
              <c:f>Sheet1!$A$2:$A$8</c:f>
              <c:strCache>
                <c:ptCount val="7"/>
                <c:pt idx="0">
                  <c:v>Collaboration with Tenants on Sustainability</c:v>
                </c:pt>
                <c:pt idx="1">
                  <c:v>Data Collection Practices</c:v>
                </c:pt>
                <c:pt idx="2">
                  <c:v>Written Sustainability Plan</c:v>
                </c:pt>
                <c:pt idx="3">
                  <c:v>Internal Sustainability Guidelines or Regulations</c:v>
                </c:pt>
                <c:pt idx="4">
                  <c:v>Evaluation of Sustainability Data</c:v>
                </c:pt>
                <c:pt idx="5">
                  <c:v>Defined Sustainability KPIs</c:v>
                </c:pt>
                <c:pt idx="6">
                  <c:v>Sustainability Certifications</c:v>
                </c:pt>
              </c:strCache>
            </c:strRef>
          </c:cat>
          <c:val>
            <c:numRef>
              <c:f>Sheet1!$B$2:$B$8</c:f>
              <c:numCache>
                <c:ptCount val="7"/>
                <c:pt idx="0">
                  <c:v>86.700000</c:v>
                </c:pt>
                <c:pt idx="1">
                  <c:v>66.700000</c:v>
                </c:pt>
                <c:pt idx="2">
                  <c:v>60.000000</c:v>
                </c:pt>
                <c:pt idx="3">
                  <c:v>53.300000</c:v>
                </c:pt>
                <c:pt idx="4">
                  <c:v>40.000000</c:v>
                </c:pt>
                <c:pt idx="5">
                  <c:v>20.000000</c:v>
                </c:pt>
                <c:pt idx="6">
                  <c:v>13.300000</c:v>
                </c:pt>
              </c:numCache>
            </c:numRef>
          </c:val>
        </c:ser>
        <c:gapWidth val="9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0"/>
        <c:minorUnit val="1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48883"/>
          <c:y val="0.0409041"/>
          <c:w val="0.702234"/>
          <c:h val="0.890746"/>
        </c:manualLayout>
      </c:layout>
      <c:barChart>
        <c:barDir val="col"/>
        <c:grouping val="stacked"/>
        <c:varyColors val="0"/>
        <c:ser>
          <c:idx val="0"/>
          <c:order val="0"/>
          <c:tx>
            <c:strRef>
              <c:f>Sheet1!$A$2</c:f>
              <c:strCache>
                <c:ptCount val="1"/>
                <c:pt idx="0">
                  <c:v>Yes</c:v>
                </c:pt>
              </c:strCache>
            </c:strRef>
          </c:tx>
          <c:spPr>
            <a:solidFill>
              <a:srgbClr val="3CA62B"/>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Sustainability team</c:v>
                </c:pt>
              </c:strCache>
            </c:strRef>
          </c:cat>
          <c:val>
            <c:numRef>
              <c:f>Sheet1!$B$2:$B$2</c:f>
              <c:numCache>
                <c:ptCount val="1"/>
                <c:pt idx="0">
                  <c:v>26.700000</c:v>
                </c:pt>
              </c:numCache>
            </c:numRef>
          </c:val>
        </c:ser>
        <c:ser>
          <c:idx val="1"/>
          <c:order val="1"/>
          <c:tx>
            <c:strRef>
              <c:f>Sheet1!$A$3</c:f>
              <c:strCache>
                <c:ptCount val="1"/>
                <c:pt idx="0">
                  <c:v>No</c:v>
                </c:pt>
              </c:strCache>
            </c:strRef>
          </c:tx>
          <c:spPr>
            <a:solidFill>
              <a:srgbClr val="EE220C"/>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Sustainability team</c:v>
                </c:pt>
              </c:strCache>
            </c:strRef>
          </c:cat>
          <c:val>
            <c:numRef>
              <c:f>Sheet1!$B$3:$B$3</c:f>
              <c:numCache>
                <c:ptCount val="1"/>
                <c:pt idx="0">
                  <c:v>73.300000</c:v>
                </c:pt>
              </c:numCache>
            </c:numRef>
          </c:val>
        </c:ser>
        <c:gapWidth val="90"/>
        <c:overlap val="10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l"/>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27745"/>
          <c:y val="0.0409041"/>
          <c:w val="0.544509"/>
          <c:h val="0.890746"/>
        </c:manualLayout>
      </c:layout>
      <c:barChart>
        <c:barDir val="col"/>
        <c:grouping val="stacked"/>
        <c:varyColors val="0"/>
        <c:ser>
          <c:idx val="0"/>
          <c:order val="0"/>
          <c:tx>
            <c:strRef>
              <c:f>Sheet1!$A$2</c:f>
              <c:strCache>
                <c:ptCount val="1"/>
                <c:pt idx="0">
                  <c:v>1</c:v>
                </c:pt>
              </c:strCache>
            </c:strRef>
          </c:tx>
          <c:spPr>
            <a:solidFill>
              <a:srgbClr val="FF95CA"/>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Sustainability team skills</c:v>
                </c:pt>
              </c:strCache>
            </c:strRef>
          </c:cat>
          <c:val>
            <c:numRef>
              <c:f>Sheet1!$B$2:$B$2</c:f>
              <c:numCache>
                <c:ptCount val="1"/>
                <c:pt idx="0">
                  <c:v>0.000000</c:v>
                </c:pt>
              </c:numCache>
            </c:numRef>
          </c:val>
        </c:ser>
        <c:ser>
          <c:idx val="1"/>
          <c:order val="1"/>
          <c:tx>
            <c:strRef>
              <c:f>Sheet1!$A$3</c:f>
              <c:strCache>
                <c:ptCount val="1"/>
                <c:pt idx="0">
                  <c:v>2</c:v>
                </c:pt>
              </c:strCache>
            </c:strRef>
          </c:tx>
          <c:spPr>
            <a:solidFill>
              <a:schemeClr val="accent5">
                <a:hueOff val="-11329163"/>
                <a:satOff val="47004"/>
                <a:lumOff val="22728"/>
              </a:schemeClr>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Sustainability team skills</c:v>
                </c:pt>
              </c:strCache>
            </c:strRef>
          </c:cat>
          <c:val>
            <c:numRef>
              <c:f>Sheet1!$B$3:$B$3</c:f>
              <c:numCache>
                <c:ptCount val="1"/>
                <c:pt idx="0">
                  <c:v>0.000000</c:v>
                </c:pt>
              </c:numCache>
            </c:numRef>
          </c:val>
        </c:ser>
        <c:ser>
          <c:idx val="2"/>
          <c:order val="2"/>
          <c:tx>
            <c:strRef>
              <c:f>Sheet1!$A$4</c:f>
              <c:strCache>
                <c:ptCount val="1"/>
                <c:pt idx="0">
                  <c:v>3</c:v>
                </c:pt>
              </c:strCache>
            </c:strRef>
          </c:tx>
          <c:spPr>
            <a:solidFill>
              <a:srgbClr val="929292"/>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Sustainability team skills</c:v>
                </c:pt>
              </c:strCache>
            </c:strRef>
          </c:cat>
          <c:val>
            <c:numRef>
              <c:f>Sheet1!$B$4:$B$4</c:f>
              <c:numCache>
                <c:ptCount val="1"/>
                <c:pt idx="0">
                  <c:v>50.000000</c:v>
                </c:pt>
              </c:numCache>
            </c:numRef>
          </c:val>
        </c:ser>
        <c:ser>
          <c:idx val="3"/>
          <c:order val="3"/>
          <c:tx>
            <c:strRef>
              <c:f>Sheet1!$A$5</c:f>
              <c:strCache>
                <c:ptCount val="1"/>
                <c:pt idx="0">
                  <c:v>4</c:v>
                </c:pt>
              </c:strCache>
            </c:strRef>
          </c:tx>
          <c:spPr>
            <a:solidFill>
              <a:srgbClr val="CBF3AE"/>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Sustainability team skills</c:v>
                </c:pt>
              </c:strCache>
            </c:strRef>
          </c:cat>
          <c:val>
            <c:numRef>
              <c:f>Sheet1!$B$5:$B$5</c:f>
              <c:numCache>
                <c:ptCount val="1"/>
                <c:pt idx="0">
                  <c:v>25.000000</c:v>
                </c:pt>
              </c:numCache>
            </c:numRef>
          </c:val>
        </c:ser>
        <c:ser>
          <c:idx val="4"/>
          <c:order val="4"/>
          <c:tx>
            <c:strRef>
              <c:f>Sheet1!$A$6</c:f>
              <c:strCache>
                <c:ptCount val="1"/>
                <c:pt idx="0">
                  <c:v>5</c:v>
                </c:pt>
              </c:strCache>
            </c:strRef>
          </c:tx>
          <c:spPr>
            <a:solidFill>
              <a:srgbClr val="3CA62B"/>
            </a:solidFill>
            <a:ln w="12700" cap="flat">
              <a:noFill/>
              <a:miter lim="400000"/>
            </a:ln>
            <a:effectLst/>
          </c:spPr>
          <c:invertIfNegative val="0"/>
          <c:dLbls>
            <c:numFmt formatCode="#,##0&quot;%&quot;" sourceLinked="0"/>
            <c:txPr>
              <a:bodyPr/>
              <a:lstStyle/>
              <a:p>
                <a:pPr>
                  <a:defRPr b="0" i="0" strike="noStrike" sz="2000" u="none">
                    <a:solidFill>
                      <a:srgbClr val="FFFFFF"/>
                    </a:solidFill>
                    <a:latin typeface="Helvetica"/>
                  </a:defRPr>
                </a:pPr>
              </a:p>
            </c:txPr>
            <c:dLblPos val="ctr"/>
            <c:showLegendKey val="0"/>
            <c:showVal val="1"/>
            <c:showCatName val="0"/>
            <c:showSerName val="0"/>
            <c:showPercent val="0"/>
            <c:showBubbleSize val="0"/>
            <c:showLeaderLines val="0"/>
          </c:dLbls>
          <c:cat>
            <c:strRef>
              <c:f>Sheet1!$B$1:$B$1</c:f>
              <c:strCache>
                <c:ptCount val="1"/>
                <c:pt idx="0">
                  <c:v>Sustainability team skills</c:v>
                </c:pt>
              </c:strCache>
            </c:strRef>
          </c:cat>
          <c:val>
            <c:numRef>
              <c:f>Sheet1!$B$6:$B$6</c:f>
              <c:numCache>
                <c:ptCount val="1"/>
                <c:pt idx="0">
                  <c:v>25.000000</c:v>
                </c:pt>
              </c:numCache>
            </c:numRef>
          </c:val>
        </c:ser>
        <c:gapWidth val="90"/>
        <c:overlap val="10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848F8A"/>
                </a:solidFill>
                <a:latin typeface="Helvetica"/>
              </a:defRPr>
            </a:pPr>
          </a:p>
        </c:txPr>
        <c:crossAx val="2094734553"/>
        <c:crosses val="autoZero"/>
        <c:auto val="1"/>
        <c:lblAlgn val="ctr"/>
        <c:noMultiLvlLbl val="1"/>
      </c:catAx>
      <c:valAx>
        <c:axId val="2094734553"/>
        <c:scaling>
          <c:orientation val="minMax"/>
        </c:scaling>
        <c:delete val="0"/>
        <c:axPos val="l"/>
        <c:numFmt formatCode="General" sourceLinked="0"/>
        <c:majorTickMark val="none"/>
        <c:minorTickMark val="none"/>
        <c:tickLblPos val="none"/>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33.3333"/>
        <c:minorUnit val="16.6667"/>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5" name="Shape 165"/>
          <p:cNvSpPr/>
          <p:nvPr>
            <p:ph type="sldImg"/>
          </p:nvPr>
        </p:nvSpPr>
        <p:spPr>
          <a:xfrm>
            <a:off x="1143000" y="685800"/>
            <a:ext cx="4572000" cy="3429000"/>
          </a:xfrm>
          <a:prstGeom prst="rect">
            <a:avLst/>
          </a:prstGeom>
        </p:spPr>
        <p:txBody>
          <a:bodyPr/>
          <a:lstStyle/>
          <a:p>
            <a:pPr/>
          </a:p>
        </p:txBody>
      </p:sp>
      <p:sp>
        <p:nvSpPr>
          <p:cNvPr id="166" name="Shape 1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2"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solidFill>
                  <a:schemeClr val="accent1">
                    <a:hueOff val="3015605"/>
                    <a:satOff val="60550"/>
                    <a:lumOff val="-12941"/>
                  </a:schemeClr>
                </a:solidFill>
              </a:defRPr>
            </a:lvl1pPr>
          </a:lstStyle>
          <a:p>
            <a:pPr/>
            <a:r>
              <a:t>Author and Date</a:t>
            </a:r>
          </a:p>
        </p:txBody>
      </p:sp>
      <p:sp>
        <p:nvSpPr>
          <p:cNvPr id="13" name="Presentation Title"/>
          <p:cNvSpPr txBox="1"/>
          <p:nvPr>
            <p:ph type="title" hasCustomPrompt="1"/>
          </p:nvPr>
        </p:nvSpPr>
        <p:spPr>
          <a:xfrm>
            <a:off x="1206496" y="2574991"/>
            <a:ext cx="21971004" cy="4648201"/>
          </a:xfrm>
          <a:prstGeom prst="rect">
            <a:avLst/>
          </a:prstGeom>
        </p:spPr>
        <p:txBody>
          <a:bodyPr anchor="b"/>
          <a:lstStyle>
            <a:lvl1pPr>
              <a:defRPr spc="-232" sz="11600">
                <a:solidFill>
                  <a:schemeClr val="accent1">
                    <a:hueOff val="3015605"/>
                    <a:satOff val="60550"/>
                    <a:lumOff val="-12941"/>
                  </a:schemeClr>
                </a:solidFill>
              </a:defRPr>
            </a:lvl1pPr>
          </a:lstStyle>
          <a:p>
            <a:pPr/>
            <a:r>
              <a:t>Presentation Title</a:t>
            </a:r>
          </a:p>
        </p:txBody>
      </p:sp>
      <p:sp>
        <p:nvSpPr>
          <p:cNvPr id="14"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solidFill>
                  <a:schemeClr val="accent4">
                    <a:hueOff val="-4276364"/>
                    <a:satOff val="-4521"/>
                    <a:lumOff val="-14117"/>
                  </a:schemeClr>
                </a:solidFill>
              </a:defRPr>
            </a:lvl1pPr>
            <a:lvl2pPr marL="0" indent="457200" defTabSz="825500">
              <a:lnSpc>
                <a:spcPct val="100000"/>
              </a:lnSpc>
              <a:spcBef>
                <a:spcPts val="0"/>
              </a:spcBef>
              <a:buSzTx/>
              <a:buNone/>
              <a:defRPr b="1" sz="5500">
                <a:solidFill>
                  <a:schemeClr val="accent4">
                    <a:hueOff val="-4276364"/>
                    <a:satOff val="-4521"/>
                    <a:lumOff val="-14117"/>
                  </a:schemeClr>
                </a:solidFill>
              </a:defRPr>
            </a:lvl2pPr>
            <a:lvl3pPr marL="0" indent="914400" defTabSz="825500">
              <a:lnSpc>
                <a:spcPct val="100000"/>
              </a:lnSpc>
              <a:spcBef>
                <a:spcPts val="0"/>
              </a:spcBef>
              <a:buSzTx/>
              <a:buNone/>
              <a:defRPr b="1" sz="5500">
                <a:solidFill>
                  <a:schemeClr val="accent4">
                    <a:hueOff val="-4276364"/>
                    <a:satOff val="-4521"/>
                    <a:lumOff val="-14117"/>
                  </a:schemeClr>
                </a:solidFill>
              </a:defRPr>
            </a:lvl3pPr>
            <a:lvl4pPr marL="0" indent="1371600" defTabSz="825500">
              <a:lnSpc>
                <a:spcPct val="100000"/>
              </a:lnSpc>
              <a:spcBef>
                <a:spcPts val="0"/>
              </a:spcBef>
              <a:buSzTx/>
              <a:buNone/>
              <a:defRPr b="1" sz="5500">
                <a:solidFill>
                  <a:schemeClr val="accent4">
                    <a:hueOff val="-4276364"/>
                    <a:satOff val="-4521"/>
                    <a:lumOff val="-14117"/>
                  </a:schemeClr>
                </a:solidFill>
              </a:defRPr>
            </a:lvl4pPr>
            <a:lvl5pPr marL="0" indent="1828800" defTabSz="825500">
              <a:lnSpc>
                <a:spcPct val="100000"/>
              </a:lnSpc>
              <a:spcBef>
                <a:spcPts val="0"/>
              </a:spcBef>
              <a:buSzTx/>
              <a:buNone/>
              <a:defRPr b="1" sz="5500">
                <a:solidFill>
                  <a:schemeClr val="accent4">
                    <a:hueOff val="-4276364"/>
                    <a:satOff val="-4521"/>
                    <a:lumOff val="-14117"/>
                  </a:schemeClr>
                </a:solidFill>
              </a:defRPr>
            </a:lvl5pPr>
          </a:lstStyle>
          <a:p>
            <a:pPr/>
            <a:r>
              <a:t>Presentation Subtitle</a:t>
            </a:r>
          </a:p>
          <a:p>
            <a:pPr lvl="1"/>
            <a:r>
              <a:t/>
            </a:r>
          </a:p>
          <a:p>
            <a:pPr lvl="2"/>
            <a:r>
              <a:t/>
            </a:r>
          </a:p>
          <a:p>
            <a:pPr lvl="3"/>
            <a:r>
              <a:t/>
            </a:r>
          </a:p>
          <a:p>
            <a:pPr lvl="4"/>
            <a:r>
              <a:t/>
            </a:r>
          </a:p>
        </p:txBody>
      </p:sp>
      <p:sp>
        <p:nvSpPr>
          <p:cNvPr id="1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tatement">
    <p:spTree>
      <p:nvGrpSpPr>
        <p:cNvPr id="1" name=""/>
        <p:cNvGrpSpPr/>
        <p:nvPr/>
      </p:nvGrpSpPr>
      <p:grpSpPr>
        <a:xfrm>
          <a:off x="0" y="0"/>
          <a:ext cx="0" cy="0"/>
          <a:chOff x="0" y="0"/>
          <a:chExt cx="0" cy="0"/>
        </a:xfrm>
      </p:grpSpPr>
      <p:sp>
        <p:nvSpPr>
          <p:cNvPr id="103"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solidFill>
                  <a:schemeClr val="accent3">
                    <a:hueOff val="580522"/>
                    <a:satOff val="34071"/>
                    <a:lumOff val="-2745"/>
                  </a:schemeClr>
                </a:solidFill>
              </a:defRPr>
            </a:lvl1pPr>
            <a:lvl2pPr marL="0" indent="457200" algn="ctr">
              <a:lnSpc>
                <a:spcPct val="80000"/>
              </a:lnSpc>
              <a:spcBef>
                <a:spcPts val="0"/>
              </a:spcBef>
              <a:buSzTx/>
              <a:buNone/>
              <a:defRPr spc="-232" sz="11600">
                <a:solidFill>
                  <a:schemeClr val="accent3">
                    <a:hueOff val="580522"/>
                    <a:satOff val="34071"/>
                    <a:lumOff val="-2745"/>
                  </a:schemeClr>
                </a:solidFill>
              </a:defRPr>
            </a:lvl2pPr>
            <a:lvl3pPr marL="0" indent="914400" algn="ctr">
              <a:lnSpc>
                <a:spcPct val="80000"/>
              </a:lnSpc>
              <a:spcBef>
                <a:spcPts val="0"/>
              </a:spcBef>
              <a:buSzTx/>
              <a:buNone/>
              <a:defRPr spc="-232" sz="11600">
                <a:solidFill>
                  <a:schemeClr val="accent3">
                    <a:hueOff val="580522"/>
                    <a:satOff val="34071"/>
                    <a:lumOff val="-2745"/>
                  </a:schemeClr>
                </a:solidFill>
              </a:defRPr>
            </a:lvl3pPr>
            <a:lvl4pPr marL="0" indent="1371600" algn="ctr">
              <a:lnSpc>
                <a:spcPct val="80000"/>
              </a:lnSpc>
              <a:spcBef>
                <a:spcPts val="0"/>
              </a:spcBef>
              <a:buSzTx/>
              <a:buNone/>
              <a:defRPr spc="-232" sz="11600">
                <a:solidFill>
                  <a:schemeClr val="accent3">
                    <a:hueOff val="580522"/>
                    <a:satOff val="34071"/>
                    <a:lumOff val="-2745"/>
                  </a:schemeClr>
                </a:solidFill>
              </a:defRPr>
            </a:lvl4pPr>
            <a:lvl5pPr marL="0" indent="1828800" algn="ctr">
              <a:lnSpc>
                <a:spcPct val="80000"/>
              </a:lnSpc>
              <a:spcBef>
                <a:spcPts val="0"/>
              </a:spcBef>
              <a:buSzTx/>
              <a:buNone/>
              <a:defRPr spc="-232" sz="11600">
                <a:solidFill>
                  <a:schemeClr val="accent3">
                    <a:hueOff val="580522"/>
                    <a:satOff val="34071"/>
                    <a:lumOff val="-2745"/>
                  </a:schemeClr>
                </a:solidFill>
              </a:defRPr>
            </a:lvl5pPr>
          </a:lstStyle>
          <a:p>
            <a:pPr/>
            <a:r>
              <a:t>Statement</a:t>
            </a:r>
          </a:p>
          <a:p>
            <a:pPr lvl="1"/>
            <a:r>
              <a:t/>
            </a:r>
          </a:p>
          <a:p>
            <a:pPr lvl="2"/>
            <a:r>
              <a:t/>
            </a:r>
          </a:p>
          <a:p>
            <a:pPr lvl="3"/>
            <a:r>
              <a:t/>
            </a:r>
          </a:p>
          <a:p>
            <a:pPr lvl="4"/>
            <a:r>
              <a:t/>
            </a: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ig Fact">
    <p:spTree>
      <p:nvGrpSpPr>
        <p:cNvPr id="1" name=""/>
        <p:cNvGrpSpPr/>
        <p:nvPr/>
      </p:nvGrpSpPr>
      <p:grpSpPr>
        <a:xfrm>
          <a:off x="0" y="0"/>
          <a:ext cx="0" cy="0"/>
          <a:chOff x="0" y="0"/>
          <a:chExt cx="0" cy="0"/>
        </a:xfrm>
      </p:grpSpPr>
      <p:sp>
        <p:nvSpPr>
          <p:cNvPr id="111"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solidFill>
                  <a:schemeClr val="accent2">
                    <a:hueOff val="486666"/>
                    <a:satOff val="59550"/>
                    <a:lumOff val="-38627"/>
                  </a:schemeClr>
                </a:solidFill>
              </a:defRPr>
            </a:lvl1pPr>
            <a:lvl2pPr marL="0" indent="457200" algn="ctr">
              <a:lnSpc>
                <a:spcPct val="80000"/>
              </a:lnSpc>
              <a:spcBef>
                <a:spcPts val="0"/>
              </a:spcBef>
              <a:buSzTx/>
              <a:buNone/>
              <a:defRPr b="1" spc="-250" sz="25000">
                <a:solidFill>
                  <a:schemeClr val="accent2">
                    <a:hueOff val="486666"/>
                    <a:satOff val="59550"/>
                    <a:lumOff val="-38627"/>
                  </a:schemeClr>
                </a:solidFill>
              </a:defRPr>
            </a:lvl2pPr>
            <a:lvl3pPr marL="0" indent="914400" algn="ctr">
              <a:lnSpc>
                <a:spcPct val="80000"/>
              </a:lnSpc>
              <a:spcBef>
                <a:spcPts val="0"/>
              </a:spcBef>
              <a:buSzTx/>
              <a:buNone/>
              <a:defRPr b="1" spc="-250" sz="25000">
                <a:solidFill>
                  <a:schemeClr val="accent2">
                    <a:hueOff val="486666"/>
                    <a:satOff val="59550"/>
                    <a:lumOff val="-38627"/>
                  </a:schemeClr>
                </a:solidFill>
              </a:defRPr>
            </a:lvl3pPr>
            <a:lvl4pPr marL="0" indent="1371600" algn="ctr">
              <a:lnSpc>
                <a:spcPct val="80000"/>
              </a:lnSpc>
              <a:spcBef>
                <a:spcPts val="0"/>
              </a:spcBef>
              <a:buSzTx/>
              <a:buNone/>
              <a:defRPr b="1" spc="-250" sz="25000">
                <a:solidFill>
                  <a:schemeClr val="accent2">
                    <a:hueOff val="486666"/>
                    <a:satOff val="59550"/>
                    <a:lumOff val="-38627"/>
                  </a:schemeClr>
                </a:solidFill>
              </a:defRPr>
            </a:lvl4pPr>
            <a:lvl5pPr marL="0" indent="1828800" algn="ctr">
              <a:lnSpc>
                <a:spcPct val="80000"/>
              </a:lnSpc>
              <a:spcBef>
                <a:spcPts val="0"/>
              </a:spcBef>
              <a:buSzTx/>
              <a:buNone/>
              <a:defRPr b="1" spc="-250" sz="25000">
                <a:solidFill>
                  <a:schemeClr val="accent2">
                    <a:hueOff val="486666"/>
                    <a:satOff val="59550"/>
                    <a:lumOff val="-38627"/>
                  </a:schemeClr>
                </a:solidFill>
              </a:defRPr>
            </a:lvl5pPr>
          </a:lstStyle>
          <a:p>
            <a:pPr/>
            <a:r>
              <a:t>100%</a:t>
            </a:r>
          </a:p>
          <a:p>
            <a:pPr lvl="1"/>
            <a:r>
              <a:t/>
            </a:r>
          </a:p>
          <a:p>
            <a:pPr lvl="2"/>
            <a:r>
              <a:t/>
            </a:r>
          </a:p>
          <a:p>
            <a:pPr lvl="3"/>
            <a:r>
              <a:t/>
            </a:r>
          </a:p>
          <a:p>
            <a:pPr lvl="4"/>
            <a:r>
              <a:t/>
            </a:r>
          </a:p>
        </p:txBody>
      </p:sp>
      <p:sp>
        <p:nvSpPr>
          <p:cNvPr id="112"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solidFill>
                  <a:schemeClr val="accent2">
                    <a:hueOff val="486666"/>
                    <a:satOff val="59550"/>
                    <a:lumOff val="-38627"/>
                  </a:schemeClr>
                </a:solidFill>
              </a:defRPr>
            </a:lvl1pPr>
          </a:lstStyle>
          <a:p>
            <a:pPr/>
            <a:r>
              <a:t>Fact information</a:t>
            </a:r>
          </a:p>
        </p:txBody>
      </p:sp>
      <p:pic>
        <p:nvPicPr>
          <p:cNvPr id="113" name="dataphoria_final_logo-02.png" descr="dataphoria_final_logo-02.png"/>
          <p:cNvPicPr>
            <a:picLocks noChangeAspect="1"/>
          </p:cNvPicPr>
          <p:nvPr/>
        </p:nvPicPr>
        <p:blipFill>
          <a:blip r:embed="rId2">
            <a:extLst/>
          </a:blip>
          <a:stretch>
            <a:fillRect/>
          </a:stretch>
        </p:blipFill>
        <p:spPr>
          <a:xfrm>
            <a:off x="19963379" y="456980"/>
            <a:ext cx="3175001" cy="798887"/>
          </a:xfrm>
          <a:prstGeom prst="rect">
            <a:avLst/>
          </a:prstGeom>
          <a:ln w="12700">
            <a:miter lim="400000"/>
          </a:ln>
        </p:spPr>
      </p:pic>
      <p:sp>
        <p:nvSpPr>
          <p:cNvPr id="1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p:spTree>
      <p:nvGrpSpPr>
        <p:cNvPr id="1" name=""/>
        <p:cNvGrpSpPr/>
        <p:nvPr/>
      </p:nvGrpSpPr>
      <p:grpSpPr>
        <a:xfrm>
          <a:off x="0" y="0"/>
          <a:ext cx="0" cy="0"/>
          <a:chOff x="0" y="0"/>
          <a:chExt cx="0" cy="0"/>
        </a:xfrm>
      </p:grpSpPr>
      <p:sp>
        <p:nvSpPr>
          <p:cNvPr id="121"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solidFill>
                  <a:srgbClr val="000000"/>
                </a:solidFill>
              </a:defRPr>
            </a:lvl1pPr>
          </a:lstStyle>
          <a:p>
            <a:pPr/>
            <a:r>
              <a:t>Attribution</a:t>
            </a:r>
          </a:p>
        </p:txBody>
      </p:sp>
      <p:sp>
        <p:nvSpPr>
          <p:cNvPr id="122"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solidFill>
                  <a:srgbClr val="000000"/>
                </a:solidFill>
              </a:defRPr>
            </a:lvl1pPr>
            <a:lvl2pPr marL="638923" indent="-12700">
              <a:spcBef>
                <a:spcPts val="0"/>
              </a:spcBef>
              <a:buSzTx/>
              <a:buNone/>
              <a:defRPr spc="-170" sz="8500">
                <a:solidFill>
                  <a:srgbClr val="000000"/>
                </a:solidFill>
              </a:defRPr>
            </a:lvl2pPr>
            <a:lvl3pPr marL="638923" indent="444500">
              <a:spcBef>
                <a:spcPts val="0"/>
              </a:spcBef>
              <a:buSzTx/>
              <a:buNone/>
              <a:defRPr spc="-170" sz="8500">
                <a:solidFill>
                  <a:srgbClr val="000000"/>
                </a:solidFill>
              </a:defRPr>
            </a:lvl3pPr>
            <a:lvl4pPr marL="638923" indent="901700">
              <a:spcBef>
                <a:spcPts val="0"/>
              </a:spcBef>
              <a:buSzTx/>
              <a:buNone/>
              <a:defRPr spc="-170" sz="8500">
                <a:solidFill>
                  <a:srgbClr val="000000"/>
                </a:solidFill>
              </a:defRPr>
            </a:lvl4pPr>
            <a:lvl5pPr marL="638923" indent="1358900">
              <a:spcBef>
                <a:spcPts val="0"/>
              </a:spcBef>
              <a:buSzTx/>
              <a:buNone/>
              <a:defRPr spc="-170" sz="8500">
                <a:solidFill>
                  <a:srgbClr val="000000"/>
                </a:solidFill>
              </a:defRPr>
            </a:lvl5pPr>
          </a:lstStyle>
          <a:p>
            <a:pPr/>
            <a:r>
              <a:t>“Notable Quote”</a:t>
            </a:r>
          </a:p>
          <a:p>
            <a:pPr lvl="1"/>
            <a:r>
              <a:t/>
            </a:r>
          </a:p>
          <a:p>
            <a:pPr lvl="2"/>
            <a:r>
              <a:t/>
            </a:r>
          </a:p>
          <a:p>
            <a:pPr lvl="3"/>
            <a:r>
              <a:t/>
            </a:r>
          </a:p>
          <a:p>
            <a:pPr lvl="4"/>
            <a:r>
              <a:t/>
            </a:r>
          </a:p>
        </p:txBody>
      </p:sp>
      <p:pic>
        <p:nvPicPr>
          <p:cNvPr id="123" name="dataphoria_final_logo-02.png" descr="dataphoria_final_logo-02.png"/>
          <p:cNvPicPr>
            <a:picLocks noChangeAspect="1"/>
          </p:cNvPicPr>
          <p:nvPr/>
        </p:nvPicPr>
        <p:blipFill>
          <a:blip r:embed="rId2">
            <a:extLst/>
          </a:blip>
          <a:stretch>
            <a:fillRect/>
          </a:stretch>
        </p:blipFill>
        <p:spPr>
          <a:xfrm>
            <a:off x="19963379" y="456980"/>
            <a:ext cx="3175001" cy="798887"/>
          </a:xfrm>
          <a:prstGeom prst="rect">
            <a:avLst/>
          </a:prstGeom>
          <a:ln w="12700">
            <a:miter lim="400000"/>
          </a:ln>
        </p:spPr>
      </p:pic>
      <p:sp>
        <p:nvSpPr>
          <p:cNvPr id="1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3 Up">
    <p:spTree>
      <p:nvGrpSpPr>
        <p:cNvPr id="1" name=""/>
        <p:cNvGrpSpPr/>
        <p:nvPr/>
      </p:nvGrpSpPr>
      <p:grpSpPr>
        <a:xfrm>
          <a:off x="0" y="0"/>
          <a:ext cx="0" cy="0"/>
          <a:chOff x="0" y="0"/>
          <a:chExt cx="0" cy="0"/>
        </a:xfrm>
      </p:grpSpPr>
      <p:sp>
        <p:nvSpPr>
          <p:cNvPr id="131"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32" name="Bowl with salmon cakes, salad and houmo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33"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3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p:spTree>
      <p:nvGrpSpPr>
        <p:cNvPr id="1" name=""/>
        <p:cNvGrpSpPr/>
        <p:nvPr/>
      </p:nvGrpSpPr>
      <p:grpSpPr>
        <a:xfrm>
          <a:off x="0" y="0"/>
          <a:ext cx="0" cy="0"/>
          <a:chOff x="0" y="0"/>
          <a:chExt cx="0" cy="0"/>
        </a:xfrm>
      </p:grpSpPr>
      <p:sp>
        <p:nvSpPr>
          <p:cNvPr id="141" name="bowl of salad with fried rice, boiled eggs and chopstick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42"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spTree>
      <p:nvGrpSpPr>
        <p:cNvPr id="1" name=""/>
        <p:cNvGrpSpPr/>
        <p:nvPr/>
      </p:nvGrpSpPr>
      <p:grpSpPr>
        <a:xfrm>
          <a:off x="0" y="0"/>
          <a:ext cx="0" cy="0"/>
          <a:chOff x="0" y="0"/>
          <a:chExt cx="0" cy="0"/>
        </a:xfrm>
      </p:grpSpPr>
      <p:sp>
        <p:nvSpPr>
          <p:cNvPr id="1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only">
    <p:spTree>
      <p:nvGrpSpPr>
        <p:cNvPr id="1" name=""/>
        <p:cNvGrpSpPr/>
        <p:nvPr/>
      </p:nvGrpSpPr>
      <p:grpSpPr>
        <a:xfrm>
          <a:off x="0" y="0"/>
          <a:ext cx="0" cy="0"/>
          <a:chOff x="0" y="0"/>
          <a:chExt cx="0" cy="0"/>
        </a:xfrm>
      </p:grpSpPr>
      <p:sp>
        <p:nvSpPr>
          <p:cNvPr id="156" name="Slide Title"/>
          <p:cNvSpPr txBox="1"/>
          <p:nvPr>
            <p:ph type="title" hasCustomPrompt="1"/>
          </p:nvPr>
        </p:nvSpPr>
        <p:spPr>
          <a:prstGeom prst="rect">
            <a:avLst/>
          </a:prstGeom>
        </p:spPr>
        <p:txBody>
          <a:bodyPr/>
          <a:lstStyle>
            <a:lvl1pPr>
              <a:defRPr>
                <a:solidFill>
                  <a:srgbClr val="4D879E"/>
                </a:solidFill>
              </a:defRPr>
            </a:lvl1pPr>
          </a:lstStyle>
          <a:p>
            <a:pPr/>
            <a:r>
              <a:t>Slide Title</a:t>
            </a:r>
          </a:p>
        </p:txBody>
      </p:sp>
      <p:sp>
        <p:nvSpPr>
          <p:cNvPr id="157" name="Slide Subtitle"/>
          <p:cNvSpPr txBox="1"/>
          <p:nvPr>
            <p:ph type="body" sz="quarter" idx="21" hasCustomPrompt="1"/>
          </p:nvPr>
        </p:nvSpPr>
        <p:spPr>
          <a:xfrm>
            <a:off x="1206500" y="1780542"/>
            <a:ext cx="21971000" cy="934780"/>
          </a:xfrm>
          <a:prstGeom prst="rect">
            <a:avLst/>
          </a:prstGeom>
        </p:spPr>
        <p:txBody>
          <a:bodyPr lIns="45719" tIns="45719" rIns="45719" bIns="45719"/>
          <a:lstStyle>
            <a:lvl1pPr marL="0" indent="0" defTabSz="825500">
              <a:lnSpc>
                <a:spcPct val="100000"/>
              </a:lnSpc>
              <a:spcBef>
                <a:spcPts val="0"/>
              </a:spcBef>
              <a:buSzTx/>
              <a:buNone/>
              <a:defRPr b="1" sz="5500">
                <a:solidFill>
                  <a:srgbClr val="6D7888"/>
                </a:solidFill>
              </a:defRPr>
            </a:lvl1pPr>
          </a:lstStyle>
          <a:p>
            <a:pPr/>
            <a:r>
              <a:t>Slide Subtitle</a:t>
            </a:r>
          </a:p>
        </p:txBody>
      </p:sp>
      <p:pic>
        <p:nvPicPr>
          <p:cNvPr id="158" name="dataphoria_final_logo-02.png" descr="dataphoria_final_logo-02.png"/>
          <p:cNvPicPr>
            <a:picLocks noChangeAspect="1"/>
          </p:cNvPicPr>
          <p:nvPr/>
        </p:nvPicPr>
        <p:blipFill>
          <a:blip r:embed="rId2">
            <a:extLst/>
          </a:blip>
          <a:stretch>
            <a:fillRect/>
          </a:stretch>
        </p:blipFill>
        <p:spPr>
          <a:xfrm>
            <a:off x="19963379" y="456980"/>
            <a:ext cx="3175001" cy="798887"/>
          </a:xfrm>
          <a:prstGeom prst="rect">
            <a:avLst/>
          </a:prstGeom>
          <a:ln w="12700">
            <a:miter lim="400000"/>
          </a:ln>
        </p:spPr>
      </p:pic>
      <p:sp>
        <p:nvSpPr>
          <p:cNvPr id="159" name="Slide Number"/>
          <p:cNvSpPr txBox="1"/>
          <p:nvPr>
            <p:ph type="sldNum" sz="quarter" idx="2"/>
          </p:nvPr>
        </p:nvSpPr>
        <p:spPr>
          <a:xfrm>
            <a:off x="22763850" y="13074598"/>
            <a:ext cx="368574" cy="381001"/>
          </a:xfrm>
          <a:prstGeom prst="rect">
            <a:avLst/>
          </a:prstGeom>
        </p:spPr>
        <p:txBody>
          <a:bodyPr/>
          <a:lstStyle>
            <a:lvl1pPr>
              <a:defRPr>
                <a:solidFill>
                  <a:srgbClr val="6D7888"/>
                </a:solidFill>
                <a:latin typeface="+mn-lt"/>
                <a:ea typeface="+mn-ea"/>
                <a:cs typeface="+mn-cs"/>
                <a:sym typeface="Helvetica"/>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Photo">
    <p:spTree>
      <p:nvGrpSpPr>
        <p:cNvPr id="1" name=""/>
        <p:cNvGrpSpPr/>
        <p:nvPr/>
      </p:nvGrpSpPr>
      <p:grpSpPr>
        <a:xfrm>
          <a:off x="0" y="0"/>
          <a:ext cx="0" cy="0"/>
          <a:chOff x="0" y="0"/>
          <a:chExt cx="0" cy="0"/>
        </a:xfrm>
      </p:grpSpPr>
      <p:sp>
        <p:nvSpPr>
          <p:cNvPr id="22" name="Avocados and lim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3" name="Presentation Title"/>
          <p:cNvSpPr txBox="1"/>
          <p:nvPr>
            <p:ph type="title" hasCustomPrompt="1"/>
          </p:nvPr>
        </p:nvSpPr>
        <p:spPr>
          <a:xfrm>
            <a:off x="1206500" y="7124700"/>
            <a:ext cx="21971000" cy="4648200"/>
          </a:xfrm>
          <a:prstGeom prst="rect">
            <a:avLst/>
          </a:prstGeom>
        </p:spPr>
        <p:txBody>
          <a:bodyPr anchor="b"/>
          <a:lstStyle>
            <a:lvl1pPr>
              <a:defRPr spc="-232" sz="11600">
                <a:solidFill>
                  <a:schemeClr val="accent1">
                    <a:hueOff val="3015605"/>
                    <a:satOff val="60550"/>
                    <a:lumOff val="-12941"/>
                  </a:schemeClr>
                </a:solidFill>
              </a:defRPr>
            </a:lvl1pPr>
          </a:lstStyle>
          <a:p>
            <a:pPr/>
            <a:r>
              <a:t>Presentation Title</a:t>
            </a:r>
          </a:p>
        </p:txBody>
      </p:sp>
      <p:sp>
        <p:nvSpPr>
          <p:cNvPr id="24"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solidFill>
                  <a:schemeClr val="accent1">
                    <a:hueOff val="3015605"/>
                    <a:satOff val="60550"/>
                    <a:lumOff val="-12941"/>
                  </a:schemeClr>
                </a:solidFill>
              </a:defRPr>
            </a:lvl1pPr>
          </a:lstStyle>
          <a:p>
            <a:pPr/>
            <a:r>
              <a:t>Author and Date</a:t>
            </a:r>
          </a:p>
        </p:txBody>
      </p:sp>
      <p:sp>
        <p:nvSpPr>
          <p:cNvPr id="25"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solidFill>
                  <a:schemeClr val="accent4">
                    <a:hueOff val="-4276364"/>
                    <a:satOff val="-4521"/>
                    <a:lumOff val="-14117"/>
                  </a:schemeClr>
                </a:solidFill>
              </a:defRPr>
            </a:lvl1pPr>
            <a:lvl2pPr marL="0" indent="457200" defTabSz="825500">
              <a:lnSpc>
                <a:spcPct val="100000"/>
              </a:lnSpc>
              <a:spcBef>
                <a:spcPts val="0"/>
              </a:spcBef>
              <a:buSzTx/>
              <a:buNone/>
              <a:defRPr b="1" sz="5500">
                <a:solidFill>
                  <a:schemeClr val="accent4">
                    <a:hueOff val="-4276364"/>
                    <a:satOff val="-4521"/>
                    <a:lumOff val="-14117"/>
                  </a:schemeClr>
                </a:solidFill>
              </a:defRPr>
            </a:lvl2pPr>
            <a:lvl3pPr marL="0" indent="914400" defTabSz="825500">
              <a:lnSpc>
                <a:spcPct val="100000"/>
              </a:lnSpc>
              <a:spcBef>
                <a:spcPts val="0"/>
              </a:spcBef>
              <a:buSzTx/>
              <a:buNone/>
              <a:defRPr b="1" sz="5500">
                <a:solidFill>
                  <a:schemeClr val="accent4">
                    <a:hueOff val="-4276364"/>
                    <a:satOff val="-4521"/>
                    <a:lumOff val="-14117"/>
                  </a:schemeClr>
                </a:solidFill>
              </a:defRPr>
            </a:lvl3pPr>
            <a:lvl4pPr marL="0" indent="1371600" defTabSz="825500">
              <a:lnSpc>
                <a:spcPct val="100000"/>
              </a:lnSpc>
              <a:spcBef>
                <a:spcPts val="0"/>
              </a:spcBef>
              <a:buSzTx/>
              <a:buNone/>
              <a:defRPr b="1" sz="5500">
                <a:solidFill>
                  <a:schemeClr val="accent4">
                    <a:hueOff val="-4276364"/>
                    <a:satOff val="-4521"/>
                    <a:lumOff val="-14117"/>
                  </a:schemeClr>
                </a:solidFill>
              </a:defRPr>
            </a:lvl4pPr>
            <a:lvl5pPr marL="0" indent="1828800" defTabSz="825500">
              <a:lnSpc>
                <a:spcPct val="100000"/>
              </a:lnSpc>
              <a:spcBef>
                <a:spcPts val="0"/>
              </a:spcBef>
              <a:buSzTx/>
              <a:buNone/>
              <a:defRPr b="1" sz="5500">
                <a:solidFill>
                  <a:schemeClr val="accent4">
                    <a:hueOff val="-4276364"/>
                    <a:satOff val="-4521"/>
                    <a:lumOff val="-14117"/>
                  </a:schemeClr>
                </a:solidFill>
              </a:defRPr>
            </a:lvl5pPr>
          </a:lstStyle>
          <a:p>
            <a:pPr/>
            <a:r>
              <a:t>Presentation Subtitle</a:t>
            </a:r>
          </a:p>
          <a:p>
            <a:pPr lvl="1"/>
            <a:r>
              <a:t/>
            </a:r>
          </a:p>
          <a:p>
            <a:pPr lvl="2"/>
            <a:r>
              <a:t/>
            </a:r>
          </a:p>
          <a:p>
            <a:pPr lvl="3"/>
            <a:r>
              <a:t/>
            </a:r>
          </a:p>
          <a:p>
            <a:pPr lvl="4"/>
            <a:r>
              <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Photo Alt">
    <p:spTree>
      <p:nvGrpSpPr>
        <p:cNvPr id="1" name=""/>
        <p:cNvGrpSpPr/>
        <p:nvPr/>
      </p:nvGrpSpPr>
      <p:grpSpPr>
        <a:xfrm>
          <a:off x="0" y="0"/>
          <a:ext cx="0" cy="0"/>
          <a:chOff x="0" y="0"/>
          <a:chExt cx="0" cy="0"/>
        </a:xfrm>
      </p:grpSpPr>
      <p:sp>
        <p:nvSpPr>
          <p:cNvPr id="33" name="Bowl with salmon cakes, salad and houmo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4" name="Slide Title"/>
          <p:cNvSpPr txBox="1"/>
          <p:nvPr>
            <p:ph type="title" hasCustomPrompt="1"/>
          </p:nvPr>
        </p:nvSpPr>
        <p:spPr>
          <a:xfrm>
            <a:off x="1206500" y="1270000"/>
            <a:ext cx="9779000" cy="5882273"/>
          </a:xfrm>
          <a:prstGeom prst="rect">
            <a:avLst/>
          </a:prstGeom>
        </p:spPr>
        <p:txBody>
          <a:bodyPr anchor="b"/>
          <a:lstStyle>
            <a:lvl1pPr>
              <a:defRPr>
                <a:solidFill>
                  <a:schemeClr val="accent1">
                    <a:hueOff val="3015605"/>
                    <a:satOff val="60550"/>
                    <a:lumOff val="-12941"/>
                  </a:schemeClr>
                </a:solidFill>
              </a:defRPr>
            </a:lvl1pPr>
          </a:lstStyle>
          <a:p>
            <a:pPr/>
            <a:r>
              <a:t>Slide Title</a:t>
            </a:r>
          </a:p>
        </p:txBody>
      </p:sp>
      <p:sp>
        <p:nvSpPr>
          <p:cNvPr id="35"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solidFill>
                  <a:schemeClr val="accent4">
                    <a:hueOff val="-4276364"/>
                    <a:satOff val="-4521"/>
                    <a:lumOff val="-14117"/>
                  </a:schemeClr>
                </a:solidFill>
              </a:defRPr>
            </a:lvl1pPr>
            <a:lvl2pPr marL="0" indent="457200" defTabSz="825500">
              <a:lnSpc>
                <a:spcPct val="100000"/>
              </a:lnSpc>
              <a:spcBef>
                <a:spcPts val="0"/>
              </a:spcBef>
              <a:buSzTx/>
              <a:buNone/>
              <a:defRPr b="1" sz="5500">
                <a:solidFill>
                  <a:schemeClr val="accent4">
                    <a:hueOff val="-4276364"/>
                    <a:satOff val="-4521"/>
                    <a:lumOff val="-14117"/>
                  </a:schemeClr>
                </a:solidFill>
              </a:defRPr>
            </a:lvl2pPr>
            <a:lvl3pPr marL="0" indent="914400" defTabSz="825500">
              <a:lnSpc>
                <a:spcPct val="100000"/>
              </a:lnSpc>
              <a:spcBef>
                <a:spcPts val="0"/>
              </a:spcBef>
              <a:buSzTx/>
              <a:buNone/>
              <a:defRPr b="1" sz="5500">
                <a:solidFill>
                  <a:schemeClr val="accent4">
                    <a:hueOff val="-4276364"/>
                    <a:satOff val="-4521"/>
                    <a:lumOff val="-14117"/>
                  </a:schemeClr>
                </a:solidFill>
              </a:defRPr>
            </a:lvl3pPr>
            <a:lvl4pPr marL="0" indent="1371600" defTabSz="825500">
              <a:lnSpc>
                <a:spcPct val="100000"/>
              </a:lnSpc>
              <a:spcBef>
                <a:spcPts val="0"/>
              </a:spcBef>
              <a:buSzTx/>
              <a:buNone/>
              <a:defRPr b="1" sz="5500">
                <a:solidFill>
                  <a:schemeClr val="accent4">
                    <a:hueOff val="-4276364"/>
                    <a:satOff val="-4521"/>
                    <a:lumOff val="-14117"/>
                  </a:schemeClr>
                </a:solidFill>
              </a:defRPr>
            </a:lvl4pPr>
            <a:lvl5pPr marL="0" indent="1828800" defTabSz="825500">
              <a:lnSpc>
                <a:spcPct val="100000"/>
              </a:lnSpc>
              <a:spcBef>
                <a:spcPts val="0"/>
              </a:spcBef>
              <a:buSzTx/>
              <a:buNone/>
              <a:defRPr b="1" sz="5500">
                <a:solidFill>
                  <a:schemeClr val="accent4">
                    <a:hueOff val="-4276364"/>
                    <a:satOff val="-4521"/>
                    <a:lumOff val="-14117"/>
                  </a:schemeClr>
                </a:solidFill>
              </a:defRPr>
            </a:lvl5pPr>
          </a:lstStyle>
          <a:p>
            <a:pPr/>
            <a:r>
              <a:t>Slide Subtitle</a:t>
            </a:r>
          </a:p>
          <a:p>
            <a:pPr lvl="1"/>
            <a:r>
              <a:t/>
            </a:r>
          </a:p>
          <a:p>
            <a:pPr lvl="2"/>
            <a:r>
              <a:t/>
            </a:r>
          </a:p>
          <a:p>
            <a:pPr lvl="3"/>
            <a:r>
              <a:t/>
            </a:r>
          </a:p>
          <a:p>
            <a:pPr lvl="4"/>
            <a:r>
              <a:t/>
            </a:r>
          </a:p>
        </p:txBody>
      </p:sp>
      <p:sp>
        <p:nvSpPr>
          <p:cNvPr id="36"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3" name="Slide Title"/>
          <p:cNvSpPr txBox="1"/>
          <p:nvPr>
            <p:ph type="title" hasCustomPrompt="1"/>
          </p:nvPr>
        </p:nvSpPr>
        <p:spPr>
          <a:prstGeom prst="rect">
            <a:avLst/>
          </a:prstGeom>
        </p:spPr>
        <p:txBody>
          <a:bodyPr/>
          <a:lstStyle/>
          <a:p>
            <a:pPr/>
            <a:r>
              <a:t>Slide Title</a:t>
            </a:r>
          </a:p>
        </p:txBody>
      </p:sp>
      <p:sp>
        <p:nvSpPr>
          <p:cNvPr id="44" name="Slide Subtitle"/>
          <p:cNvSpPr txBox="1"/>
          <p:nvPr>
            <p:ph type="body" sz="quarter" idx="21" hasCustomPrompt="1"/>
          </p:nvPr>
        </p:nvSpPr>
        <p:spPr>
          <a:xfrm>
            <a:off x="1206500" y="1971042"/>
            <a:ext cx="21971000" cy="934780"/>
          </a:xfrm>
          <a:prstGeom prst="rect">
            <a:avLst/>
          </a:prstGeom>
        </p:spPr>
        <p:txBody>
          <a:bodyPr lIns="45719" tIns="45719" rIns="45719" bIns="45719"/>
          <a:lstStyle>
            <a:lvl1pPr marL="0" indent="0" defTabSz="825500">
              <a:lnSpc>
                <a:spcPct val="100000"/>
              </a:lnSpc>
              <a:spcBef>
                <a:spcPts val="0"/>
              </a:spcBef>
              <a:buSzTx/>
              <a:buNone/>
              <a:defRPr b="1" sz="4000">
                <a:solidFill>
                  <a:srgbClr val="F3BB44"/>
                </a:solidFill>
              </a:defRPr>
            </a:lvl1pPr>
          </a:lstStyle>
          <a:p>
            <a:pPr/>
            <a:r>
              <a:t>Slide Subtitle</a:t>
            </a:r>
          </a:p>
        </p:txBody>
      </p:sp>
      <p:sp>
        <p:nvSpPr>
          <p:cNvPr id="45"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ullets">
    <p:spTree>
      <p:nvGrpSpPr>
        <p:cNvPr id="1" name=""/>
        <p:cNvGrpSpPr/>
        <p:nvPr/>
      </p:nvGrpSpPr>
      <p:grpSpPr>
        <a:xfrm>
          <a:off x="0" y="0"/>
          <a:ext cx="0" cy="0"/>
          <a:chOff x="0" y="0"/>
          <a:chExt cx="0" cy="0"/>
        </a:xfrm>
      </p:grpSpPr>
      <p:sp>
        <p:nvSpPr>
          <p:cNvPr id="53" name="Body Level One…"/>
          <p:cNvSpPr txBox="1"/>
          <p:nvPr>
            <p:ph type="body" idx="1" hasCustomPrompt="1"/>
          </p:nvPr>
        </p:nvSpPr>
        <p:spPr>
          <a:prstGeom prst="rect">
            <a:avLst/>
          </a:prstGeom>
        </p:spPr>
        <p:txBody>
          <a:bodyPr numCol="2" spcCol="1098550"/>
          <a:lstStyle>
            <a:lvl1pPr>
              <a:defRPr>
                <a:solidFill>
                  <a:schemeClr val="accent1">
                    <a:hueOff val="3015605"/>
                    <a:satOff val="60550"/>
                    <a:lumOff val="-12941"/>
                  </a:schemeClr>
                </a:solidFill>
              </a:defRPr>
            </a:lvl1pPr>
            <a:lvl2pPr>
              <a:defRPr>
                <a:solidFill>
                  <a:schemeClr val="accent1">
                    <a:hueOff val="3015605"/>
                    <a:satOff val="60550"/>
                    <a:lumOff val="-12941"/>
                  </a:schemeClr>
                </a:solidFill>
              </a:defRPr>
            </a:lvl2pPr>
            <a:lvl3pPr>
              <a:defRPr>
                <a:solidFill>
                  <a:schemeClr val="accent1">
                    <a:hueOff val="3015605"/>
                    <a:satOff val="60550"/>
                    <a:lumOff val="-12941"/>
                  </a:schemeClr>
                </a:solidFill>
              </a:defRPr>
            </a:lvl3pPr>
            <a:lvl4pPr>
              <a:defRPr>
                <a:solidFill>
                  <a:schemeClr val="accent1">
                    <a:hueOff val="3015605"/>
                    <a:satOff val="60550"/>
                    <a:lumOff val="-12941"/>
                  </a:schemeClr>
                </a:solidFill>
              </a:defRPr>
            </a:lvl4pPr>
            <a:lvl5pPr>
              <a:defRPr>
                <a:solidFill>
                  <a:schemeClr val="accent1">
                    <a:hueOff val="3015605"/>
                    <a:satOff val="60550"/>
                    <a:lumOff val="-12941"/>
                  </a:schemeClr>
                </a:solidFill>
              </a:defRPr>
            </a:lvl5pPr>
          </a:lstStyle>
          <a:p>
            <a:pPr/>
            <a:r>
              <a:t>Slide bullet text</a:t>
            </a:r>
          </a:p>
          <a:p>
            <a:pPr lvl="1"/>
            <a:r>
              <a:t/>
            </a:r>
          </a:p>
          <a:p>
            <a:pPr lvl="2"/>
            <a:r>
              <a:t/>
            </a:r>
          </a:p>
          <a:p>
            <a:pPr lvl="3"/>
            <a:r>
              <a:t/>
            </a:r>
          </a:p>
          <a:p>
            <a:pPr lvl="4"/>
            <a:r>
              <a:t/>
            </a: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Photo">
    <p:spTree>
      <p:nvGrpSpPr>
        <p:cNvPr id="1" name=""/>
        <p:cNvGrpSpPr/>
        <p:nvPr/>
      </p:nvGrpSpPr>
      <p:grpSpPr>
        <a:xfrm>
          <a:off x="0" y="0"/>
          <a:ext cx="0" cy="0"/>
          <a:chOff x="0" y="0"/>
          <a:chExt cx="0" cy="0"/>
        </a:xfrm>
      </p:grpSpPr>
      <p:sp>
        <p:nvSpPr>
          <p:cNvPr id="61" name="Body Level One…"/>
          <p:cNvSpPr txBox="1"/>
          <p:nvPr>
            <p:ph type="body" sz="half" idx="1" hasCustomPrompt="1"/>
          </p:nvPr>
        </p:nvSpPr>
        <p:spPr>
          <a:xfrm>
            <a:off x="1206500" y="4248504"/>
            <a:ext cx="9779000" cy="8256630"/>
          </a:xfrm>
          <a:prstGeom prst="rect">
            <a:avLst/>
          </a:prstGeom>
        </p:spPr>
        <p:txBody>
          <a:bodyPr/>
          <a:lstStyle>
            <a:lvl1pPr>
              <a:defRPr>
                <a:solidFill>
                  <a:schemeClr val="accent1">
                    <a:hueOff val="3015605"/>
                    <a:satOff val="60550"/>
                    <a:lumOff val="-12941"/>
                  </a:schemeClr>
                </a:solidFill>
              </a:defRPr>
            </a:lvl1pPr>
            <a:lvl2pPr>
              <a:defRPr>
                <a:solidFill>
                  <a:schemeClr val="accent1">
                    <a:hueOff val="3015605"/>
                    <a:satOff val="60550"/>
                    <a:lumOff val="-12941"/>
                  </a:schemeClr>
                </a:solidFill>
              </a:defRPr>
            </a:lvl2pPr>
            <a:lvl3pPr>
              <a:defRPr>
                <a:solidFill>
                  <a:schemeClr val="accent1">
                    <a:hueOff val="3015605"/>
                    <a:satOff val="60550"/>
                    <a:lumOff val="-12941"/>
                  </a:schemeClr>
                </a:solidFill>
              </a:defRPr>
            </a:lvl3pPr>
            <a:lvl4pPr>
              <a:defRPr>
                <a:solidFill>
                  <a:schemeClr val="accent1">
                    <a:hueOff val="3015605"/>
                    <a:satOff val="60550"/>
                    <a:lumOff val="-12941"/>
                  </a:schemeClr>
                </a:solidFill>
              </a:defRPr>
            </a:lvl4pPr>
            <a:lvl5pPr>
              <a:defRPr>
                <a:solidFill>
                  <a:schemeClr val="accent1">
                    <a:hueOff val="3015605"/>
                    <a:satOff val="60550"/>
                    <a:lumOff val="-12941"/>
                  </a:schemeClr>
                </a:solidFill>
              </a:defRPr>
            </a:lvl5pPr>
          </a:lstStyle>
          <a:p>
            <a:pPr/>
            <a:r>
              <a:t>Slide bullet text</a:t>
            </a:r>
          </a:p>
          <a:p>
            <a:pPr lvl="1"/>
            <a:r>
              <a:t/>
            </a:r>
          </a:p>
          <a:p>
            <a:pPr lvl="2"/>
            <a:r>
              <a:t/>
            </a:r>
          </a:p>
          <a:p>
            <a:pPr lvl="3"/>
            <a:r>
              <a:t/>
            </a:r>
          </a:p>
          <a:p>
            <a:pPr lvl="4"/>
            <a:r>
              <a:t/>
            </a:r>
          </a:p>
        </p:txBody>
      </p:sp>
      <p:sp>
        <p:nvSpPr>
          <p:cNvPr id="62" name="Bowl of pappardelle pasta with parsley butter, roasted hazelnuts and shaved parmesan cheese"/>
          <p:cNvSpPr/>
          <p:nvPr>
            <p:ph type="pic" idx="21"/>
          </p:nvPr>
        </p:nvSpPr>
        <p:spPr>
          <a:xfrm>
            <a:off x="12192000" y="-407266"/>
            <a:ext cx="10916874" cy="14555832"/>
          </a:xfrm>
          <a:prstGeom prst="rect">
            <a:avLst/>
          </a:prstGeom>
        </p:spPr>
        <p:txBody>
          <a:bodyPr lIns="91439" tIns="45719" rIns="91439" bIns="45719">
            <a:noAutofit/>
          </a:bodyPr>
          <a:lstStyle/>
          <a:p>
            <a:pPr/>
          </a:p>
        </p:txBody>
      </p:sp>
      <p:sp>
        <p:nvSpPr>
          <p:cNvPr id="63" name="Slide subtitle"/>
          <p:cNvSpPr txBox="1"/>
          <p:nvPr/>
        </p:nvSpPr>
        <p:spPr>
          <a:xfrm>
            <a:off x="1206500" y="1780542"/>
            <a:ext cx="21971000" cy="93478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b="1" sz="5500">
                <a:solidFill>
                  <a:schemeClr val="accent4">
                    <a:hueOff val="-4276364"/>
                    <a:satOff val="-4521"/>
                    <a:lumOff val="-14117"/>
                  </a:schemeClr>
                </a:solidFill>
              </a:defRPr>
            </a:lvl1pPr>
          </a:lstStyle>
          <a:p>
            <a:pPr/>
            <a:r>
              <a:t>Slide subtitle</a:t>
            </a:r>
          </a:p>
        </p:txBody>
      </p:sp>
      <p:sp>
        <p:nvSpPr>
          <p:cNvPr id="64" name="Slide Title"/>
          <p:cNvSpPr txBox="1"/>
          <p:nvPr/>
        </p:nvSpPr>
        <p:spPr>
          <a:xfrm>
            <a:off x="1206500" y="519429"/>
            <a:ext cx="21971000"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70" sz="8500">
                <a:solidFill>
                  <a:schemeClr val="accent1">
                    <a:hueOff val="3015605"/>
                    <a:satOff val="60550"/>
                    <a:lumOff val="-12941"/>
                  </a:schemeClr>
                </a:solidFill>
              </a:defRPr>
            </a:lvl1pPr>
          </a:lstStyle>
          <a:p>
            <a:pPr/>
            <a:r>
              <a:t>Slide Title</a:t>
            </a:r>
          </a:p>
        </p:txBody>
      </p:sp>
      <p:pic>
        <p:nvPicPr>
          <p:cNvPr id="65" name="Dataphoria_horizontal.png" descr="Dataphoria_horizontal.png"/>
          <p:cNvPicPr>
            <a:picLocks noChangeAspect="1"/>
          </p:cNvPicPr>
          <p:nvPr/>
        </p:nvPicPr>
        <p:blipFill>
          <a:blip r:embed="rId2">
            <a:extLst/>
          </a:blip>
          <a:stretch>
            <a:fillRect/>
          </a:stretch>
        </p:blipFill>
        <p:spPr>
          <a:xfrm>
            <a:off x="21335927" y="220011"/>
            <a:ext cx="2508323" cy="934779"/>
          </a:xfrm>
          <a:prstGeom prst="rect">
            <a:avLst/>
          </a:prstGeom>
          <a:ln w="12700">
            <a:miter lim="400000"/>
          </a:ln>
        </p:spPr>
      </p:pic>
      <p:sp>
        <p:nvSpPr>
          <p:cNvPr id="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p:spTree>
      <p:nvGrpSpPr>
        <p:cNvPr id="1" name=""/>
        <p:cNvGrpSpPr/>
        <p:nvPr/>
      </p:nvGrpSpPr>
      <p:grpSpPr>
        <a:xfrm>
          <a:off x="0" y="0"/>
          <a:ext cx="0" cy="0"/>
          <a:chOff x="0" y="0"/>
          <a:chExt cx="0" cy="0"/>
        </a:xfrm>
      </p:grpSpPr>
      <p:sp>
        <p:nvSpPr>
          <p:cNvPr id="73" name="Section Title"/>
          <p:cNvSpPr txBox="1"/>
          <p:nvPr>
            <p:ph type="title" hasCustomPrompt="1"/>
          </p:nvPr>
        </p:nvSpPr>
        <p:spPr>
          <a:xfrm>
            <a:off x="1206496" y="4533900"/>
            <a:ext cx="21971004" cy="4648200"/>
          </a:xfrm>
          <a:prstGeom prst="rect">
            <a:avLst/>
          </a:prstGeom>
        </p:spPr>
        <p:txBody>
          <a:bodyPr anchor="ctr"/>
          <a:lstStyle>
            <a:lvl1pPr>
              <a:defRPr b="0" spc="-232" sz="11600">
                <a:solidFill>
                  <a:schemeClr val="accent1">
                    <a:hueOff val="3015605"/>
                    <a:satOff val="60550"/>
                    <a:lumOff val="-12941"/>
                  </a:schemeClr>
                </a:solidFill>
              </a:defRPr>
            </a:lvl1pPr>
          </a:lstStyle>
          <a:p>
            <a:pPr/>
            <a:r>
              <a:t>Section Title</a:t>
            </a:r>
          </a:p>
        </p:txBody>
      </p:sp>
      <p:pic>
        <p:nvPicPr>
          <p:cNvPr id="74" name="Dataphoria_horizontal.png" descr="Dataphoria_horizontal.png"/>
          <p:cNvPicPr>
            <a:picLocks noChangeAspect="1"/>
          </p:cNvPicPr>
          <p:nvPr/>
        </p:nvPicPr>
        <p:blipFill>
          <a:blip r:embed="rId2">
            <a:extLst/>
          </a:blip>
          <a:stretch>
            <a:fillRect/>
          </a:stretch>
        </p:blipFill>
        <p:spPr>
          <a:xfrm>
            <a:off x="21335927" y="220011"/>
            <a:ext cx="2508323" cy="934779"/>
          </a:xfrm>
          <a:prstGeom prst="rect">
            <a:avLst/>
          </a:prstGeom>
          <a:ln w="12700">
            <a:miter lim="400000"/>
          </a:ln>
        </p:spPr>
      </p:pic>
      <p:sp>
        <p:nvSpPr>
          <p:cNvPr id="7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Only">
    <p:spTree>
      <p:nvGrpSpPr>
        <p:cNvPr id="1" name=""/>
        <p:cNvGrpSpPr/>
        <p:nvPr/>
      </p:nvGrpSpPr>
      <p:grpSpPr>
        <a:xfrm>
          <a:off x="0" y="0"/>
          <a:ext cx="0" cy="0"/>
          <a:chOff x="0" y="0"/>
          <a:chExt cx="0" cy="0"/>
        </a:xfrm>
      </p:grpSpPr>
      <p:sp>
        <p:nvSpPr>
          <p:cNvPr id="82" name="Slide subtitle"/>
          <p:cNvSpPr txBox="1"/>
          <p:nvPr/>
        </p:nvSpPr>
        <p:spPr>
          <a:xfrm>
            <a:off x="1206500" y="1780542"/>
            <a:ext cx="21971000" cy="93478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b="1" sz="5500">
                <a:solidFill>
                  <a:schemeClr val="accent4">
                    <a:hueOff val="-4276364"/>
                    <a:satOff val="-4521"/>
                    <a:lumOff val="-14117"/>
                  </a:schemeClr>
                </a:solidFill>
              </a:defRPr>
            </a:lvl1pPr>
          </a:lstStyle>
          <a:p>
            <a:pPr/>
            <a:r>
              <a:t>Slide subtitle</a:t>
            </a:r>
          </a:p>
        </p:txBody>
      </p:sp>
      <p:sp>
        <p:nvSpPr>
          <p:cNvPr id="83" name="Slide Title"/>
          <p:cNvSpPr txBox="1"/>
          <p:nvPr/>
        </p:nvSpPr>
        <p:spPr>
          <a:xfrm>
            <a:off x="1206500" y="519429"/>
            <a:ext cx="21971000"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70" sz="8500">
                <a:solidFill>
                  <a:schemeClr val="accent1">
                    <a:hueOff val="3015605"/>
                    <a:satOff val="60550"/>
                    <a:lumOff val="-12941"/>
                  </a:schemeClr>
                </a:solidFill>
              </a:defRPr>
            </a:lvl1pPr>
          </a:lstStyle>
          <a:p>
            <a:pPr/>
            <a:r>
              <a:t>Slide Title</a:t>
            </a:r>
          </a:p>
        </p:txBody>
      </p:sp>
      <p:pic>
        <p:nvPicPr>
          <p:cNvPr id="84" name="dataphoria_final_logo-02.png" descr="dataphoria_final_logo-02.png"/>
          <p:cNvPicPr>
            <a:picLocks noChangeAspect="1"/>
          </p:cNvPicPr>
          <p:nvPr/>
        </p:nvPicPr>
        <p:blipFill>
          <a:blip r:embed="rId2">
            <a:extLst/>
          </a:blip>
          <a:stretch>
            <a:fillRect/>
          </a:stretch>
        </p:blipFill>
        <p:spPr>
          <a:xfrm>
            <a:off x="19963379" y="456980"/>
            <a:ext cx="3175001" cy="798887"/>
          </a:xfrm>
          <a:prstGeom prst="rect">
            <a:avLst/>
          </a:prstGeom>
          <a:ln w="12700">
            <a:miter lim="400000"/>
          </a:ln>
        </p:spPr>
      </p:pic>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genda">
    <p:spTree>
      <p:nvGrpSpPr>
        <p:cNvPr id="1" name=""/>
        <p:cNvGrpSpPr/>
        <p:nvPr/>
      </p:nvGrpSpPr>
      <p:grpSpPr>
        <a:xfrm>
          <a:off x="0" y="0"/>
          <a:ext cx="0" cy="0"/>
          <a:chOff x="0" y="0"/>
          <a:chExt cx="0" cy="0"/>
        </a:xfrm>
      </p:grpSpPr>
      <p:sp>
        <p:nvSpPr>
          <p:cNvPr id="92" name="Agenda Title"/>
          <p:cNvSpPr txBox="1"/>
          <p:nvPr>
            <p:ph type="title" hasCustomPrompt="1"/>
          </p:nvPr>
        </p:nvSpPr>
        <p:spPr>
          <a:xfrm>
            <a:off x="1206500" y="1079500"/>
            <a:ext cx="21971000" cy="1435100"/>
          </a:xfrm>
          <a:prstGeom prst="rect">
            <a:avLst/>
          </a:prstGeom>
        </p:spPr>
        <p:txBody>
          <a:bodyPr/>
          <a:lstStyle>
            <a:lvl1pPr>
              <a:defRPr>
                <a:solidFill>
                  <a:schemeClr val="accent1">
                    <a:hueOff val="3015605"/>
                    <a:satOff val="60550"/>
                    <a:lumOff val="-12941"/>
                  </a:schemeClr>
                </a:solidFill>
              </a:defRPr>
            </a:lvl1pPr>
          </a:lstStyle>
          <a:p>
            <a:pPr/>
            <a:r>
              <a:t>Agenda Title</a:t>
            </a:r>
          </a:p>
        </p:txBody>
      </p:sp>
      <p:sp>
        <p:nvSpPr>
          <p:cNvPr id="93"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solidFill>
                  <a:schemeClr val="accent4">
                    <a:hueOff val="-4276364"/>
                    <a:satOff val="-4521"/>
                    <a:lumOff val="-14117"/>
                  </a:schemeClr>
                </a:solidFill>
              </a:defRPr>
            </a:lvl1pPr>
          </a:lstStyle>
          <a:p>
            <a:pPr/>
            <a:r>
              <a:t>Agenda Subtitle</a:t>
            </a:r>
          </a:p>
        </p:txBody>
      </p:sp>
      <p:sp>
        <p:nvSpPr>
          <p:cNvPr id="94"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solidFill>
                  <a:schemeClr val="accent1">
                    <a:hueOff val="3015605"/>
                    <a:satOff val="60550"/>
                    <a:lumOff val="-12941"/>
                  </a:schemeClr>
                </a:solidFill>
              </a:defRPr>
            </a:lvl1pPr>
            <a:lvl2pPr marL="0" indent="457200" defTabSz="825500">
              <a:lnSpc>
                <a:spcPct val="100000"/>
              </a:lnSpc>
              <a:spcBef>
                <a:spcPts val="1800"/>
              </a:spcBef>
              <a:buSzTx/>
              <a:buNone/>
              <a:defRPr spc="-55" sz="5500">
                <a:solidFill>
                  <a:schemeClr val="accent1">
                    <a:hueOff val="3015605"/>
                    <a:satOff val="60550"/>
                    <a:lumOff val="-12941"/>
                  </a:schemeClr>
                </a:solidFill>
              </a:defRPr>
            </a:lvl2pPr>
            <a:lvl3pPr marL="0" indent="914400" defTabSz="825500">
              <a:lnSpc>
                <a:spcPct val="100000"/>
              </a:lnSpc>
              <a:spcBef>
                <a:spcPts val="1800"/>
              </a:spcBef>
              <a:buSzTx/>
              <a:buNone/>
              <a:defRPr spc="-55" sz="5500">
                <a:solidFill>
                  <a:schemeClr val="accent1">
                    <a:hueOff val="3015605"/>
                    <a:satOff val="60550"/>
                    <a:lumOff val="-12941"/>
                  </a:schemeClr>
                </a:solidFill>
              </a:defRPr>
            </a:lvl3pPr>
            <a:lvl4pPr marL="0" indent="1371600" defTabSz="825500">
              <a:lnSpc>
                <a:spcPct val="100000"/>
              </a:lnSpc>
              <a:spcBef>
                <a:spcPts val="1800"/>
              </a:spcBef>
              <a:buSzTx/>
              <a:buNone/>
              <a:defRPr spc="-55" sz="5500">
                <a:solidFill>
                  <a:schemeClr val="accent1">
                    <a:hueOff val="3015605"/>
                    <a:satOff val="60550"/>
                    <a:lumOff val="-12941"/>
                  </a:schemeClr>
                </a:solidFill>
              </a:defRPr>
            </a:lvl4pPr>
            <a:lvl5pPr marL="0" indent="1828800" defTabSz="825500">
              <a:lnSpc>
                <a:spcPct val="100000"/>
              </a:lnSpc>
              <a:spcBef>
                <a:spcPts val="1800"/>
              </a:spcBef>
              <a:buSzTx/>
              <a:buNone/>
              <a:defRPr spc="-55" sz="5500">
                <a:solidFill>
                  <a:schemeClr val="accent1">
                    <a:hueOff val="3015605"/>
                    <a:satOff val="60550"/>
                    <a:lumOff val="-12941"/>
                  </a:schemeClr>
                </a:solidFill>
              </a:defRPr>
            </a:lvl5pPr>
          </a:lstStyle>
          <a:p>
            <a:pPr/>
            <a:r>
              <a:t>Agenda Topics</a:t>
            </a:r>
          </a:p>
          <a:p>
            <a:pPr lvl="1"/>
            <a:r>
              <a:t/>
            </a:r>
          </a:p>
          <a:p>
            <a:pPr lvl="2"/>
            <a:r>
              <a:t/>
            </a:r>
          </a:p>
          <a:p>
            <a:pPr lvl="3"/>
            <a:r>
              <a:t/>
            </a:r>
          </a:p>
          <a:p>
            <a:pPr lvl="4"/>
            <a:r>
              <a:t/>
            </a:r>
          </a:p>
        </p:txBody>
      </p:sp>
      <p:pic>
        <p:nvPicPr>
          <p:cNvPr id="95" name="dataphoria_final_logo-02.png" descr="dataphoria_final_logo-02.png"/>
          <p:cNvPicPr>
            <a:picLocks noChangeAspect="1"/>
          </p:cNvPicPr>
          <p:nvPr/>
        </p:nvPicPr>
        <p:blipFill>
          <a:blip r:embed="rId2">
            <a:extLst/>
          </a:blip>
          <a:stretch>
            <a:fillRect/>
          </a:stretch>
        </p:blipFill>
        <p:spPr>
          <a:xfrm>
            <a:off x="19963379" y="456980"/>
            <a:ext cx="3175001" cy="798887"/>
          </a:xfrm>
          <a:prstGeom prst="rect">
            <a:avLst/>
          </a:prstGeom>
          <a:ln w="12700">
            <a:miter lim="400000"/>
          </a:ln>
        </p:spPr>
      </p:pic>
      <p:sp>
        <p:nvSpPr>
          <p:cNvPr id="9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519429"/>
            <a:ext cx="21971000"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pic>
        <p:nvPicPr>
          <p:cNvPr id="4" name="pasted-movie.png" descr="pasted-movie.png"/>
          <p:cNvPicPr>
            <a:picLocks noChangeAspect="1"/>
          </p:cNvPicPr>
          <p:nvPr/>
        </p:nvPicPr>
        <p:blipFill>
          <a:blip r:embed="rId2">
            <a:extLst/>
          </a:blip>
          <a:stretch>
            <a:fillRect/>
          </a:stretch>
        </p:blipFill>
        <p:spPr>
          <a:xfrm>
            <a:off x="21501979" y="398882"/>
            <a:ext cx="1511301" cy="825501"/>
          </a:xfrm>
          <a:prstGeom prst="rect">
            <a:avLst/>
          </a:prstGeom>
          <a:ln w="12700">
            <a:miter lim="400000"/>
          </a:ln>
        </p:spPr>
      </p:pic>
      <p:sp>
        <p:nvSpPr>
          <p:cNvPr id="5"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latin typeface="Helvetica Neue"/>
                <a:ea typeface="Helvetica Neue"/>
                <a:cs typeface="Helvetica Neue"/>
                <a:sym typeface="Helvetica Neue"/>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Lst>
  <p:transition xmlns:p14="http://schemas.microsoft.com/office/powerpoint/2010/main" spd="med" advClick="1"/>
  <p:txStyles>
    <p:titleStyle>
      <a:lvl1pPr marL="0" marR="0" indent="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1pPr>
      <a:lvl2pPr marL="0" marR="0" indent="4572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2pPr>
      <a:lvl3pPr marL="0" marR="0" indent="9144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3pPr>
      <a:lvl4pPr marL="0" marR="0" indent="13716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4pPr>
      <a:lvl5pPr marL="0" marR="0" indent="18288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5pPr>
      <a:lvl6pPr marL="0" marR="0" indent="22860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6pPr>
      <a:lvl7pPr marL="0" marR="0" indent="27432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7pPr>
      <a:lvl8pPr marL="0" marR="0" indent="32004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8pPr>
      <a:lvl9pPr marL="0" marR="0" indent="3657600" algn="l" defTabSz="2438338" latinLnBrk="0">
        <a:lnSpc>
          <a:spcPct val="80000"/>
        </a:lnSpc>
        <a:spcBef>
          <a:spcPts val="0"/>
        </a:spcBef>
        <a:spcAft>
          <a:spcPts val="0"/>
        </a:spcAft>
        <a:buClrTx/>
        <a:buSzTx/>
        <a:buFontTx/>
        <a:buNone/>
        <a:tabLst/>
        <a:defRPr b="1" baseline="0" cap="none" i="0" spc="-170" strike="noStrike" sz="8500" u="none">
          <a:solidFill>
            <a:srgbClr val="4AA371"/>
          </a:solidFill>
          <a:uFillTx/>
          <a:latin typeface="+mn-lt"/>
          <a:ea typeface="+mn-ea"/>
          <a:cs typeface="+mn-cs"/>
          <a:sym typeface="Helvetica"/>
        </a:defRPr>
      </a:lvl9pPr>
    </p:titleStyle>
    <p:bodyStyle>
      <a:lvl1pPr marL="6096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1pPr>
      <a:lvl2pPr marL="12192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2pPr>
      <a:lvl3pPr marL="18288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3pPr>
      <a:lvl4pPr marL="24384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4pPr>
      <a:lvl5pPr marL="30480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5pPr>
      <a:lvl6pPr marL="36576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6pPr>
      <a:lvl7pPr marL="42672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7pPr>
      <a:lvl8pPr marL="48768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8pPr>
      <a:lvl9pPr marL="5486400" marR="0" indent="-609600" algn="l" defTabSz="2438338" latinLnBrk="0">
        <a:lnSpc>
          <a:spcPct val="90000"/>
        </a:lnSpc>
        <a:spcBef>
          <a:spcPts val="4500"/>
        </a:spcBef>
        <a:spcAft>
          <a:spcPts val="0"/>
        </a:spcAft>
        <a:buClrTx/>
        <a:buSzPct val="123000"/>
        <a:buFontTx/>
        <a:buChar char="•"/>
        <a:tabLst/>
        <a:defRPr b="0" baseline="0" cap="none" i="0" spc="0" strike="noStrike" sz="4800" u="none">
          <a:solidFill>
            <a:srgbClr val="4AA371"/>
          </a:solidFill>
          <a:uFillTx/>
          <a:latin typeface="+mn-lt"/>
          <a:ea typeface="+mn-ea"/>
          <a:cs typeface="+mn-cs"/>
          <a:sym typeface="Helvetica"/>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2.xml"/><Relationship Id="rId3" Type="http://schemas.openxmlformats.org/officeDocument/2006/relationships/chart" Target="../charts/chart13.xml"/><Relationship Id="rId4" Type="http://schemas.openxmlformats.org/officeDocument/2006/relationships/chart" Target="../charts/chart14.xml"/><Relationship Id="rId5" Type="http://schemas.openxmlformats.org/officeDocument/2006/relationships/chart" Target="../charts/chart15.xml"/><Relationship Id="rId6" Type="http://schemas.openxmlformats.org/officeDocument/2006/relationships/chart" Target="../charts/chart16.xml"/><Relationship Id="rId7" Type="http://schemas.openxmlformats.org/officeDocument/2006/relationships/chart" Target="../charts/chart17.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 Id="rId3" Type="http://schemas.openxmlformats.org/officeDocument/2006/relationships/chart" Target="../charts/char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4.xml"/><Relationship Id="rId3" Type="http://schemas.openxmlformats.org/officeDocument/2006/relationships/chart" Target="../charts/chart5.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8.xml"/><Relationship Id="rId3" Type="http://schemas.openxmlformats.org/officeDocument/2006/relationships/chart" Target="../charts/chart9.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Greening the Hubs"/>
          <p:cNvSpPr txBox="1"/>
          <p:nvPr>
            <p:ph type="ctrTitle"/>
          </p:nvPr>
        </p:nvSpPr>
        <p:spPr>
          <a:prstGeom prst="rect">
            <a:avLst/>
          </a:prstGeom>
        </p:spPr>
        <p:txBody>
          <a:bodyPr/>
          <a:lstStyle>
            <a:lvl1pPr>
              <a:defRPr>
                <a:solidFill>
                  <a:srgbClr val="4AA371"/>
                </a:solidFill>
              </a:defRPr>
            </a:lvl1pPr>
          </a:lstStyle>
          <a:p>
            <a:pPr/>
            <a:r>
              <a:t>Greening the Hubs</a:t>
            </a:r>
          </a:p>
        </p:txBody>
      </p:sp>
      <p:sp>
        <p:nvSpPr>
          <p:cNvPr id="169" name="Skills gap analysis"/>
          <p:cNvSpPr txBox="1"/>
          <p:nvPr>
            <p:ph type="subTitle" sz="quarter" idx="1"/>
          </p:nvPr>
        </p:nvSpPr>
        <p:spPr>
          <a:prstGeom prst="rect">
            <a:avLst/>
          </a:prstGeom>
        </p:spPr>
        <p:txBody>
          <a:bodyPr/>
          <a:lstStyle>
            <a:lvl1pPr>
              <a:defRPr>
                <a:solidFill>
                  <a:srgbClr val="F3BB44"/>
                </a:solidFill>
              </a:defRPr>
            </a:lvl1pPr>
          </a:lstStyle>
          <a:p>
            <a:pPr/>
            <a:r>
              <a:t>Skills gap analysis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Hubs say data, hands-on knowledge, and resource management are key to sustainability success"/>
          <p:cNvSpPr txBox="1"/>
          <p:nvPr>
            <p:ph type="title"/>
          </p:nvPr>
        </p:nvSpPr>
        <p:spPr>
          <a:xfrm>
            <a:off x="1206500" y="519429"/>
            <a:ext cx="18254412" cy="1433164"/>
          </a:xfrm>
          <a:prstGeom prst="rect">
            <a:avLst/>
          </a:prstGeom>
        </p:spPr>
        <p:txBody>
          <a:bodyPr/>
          <a:lstStyle>
            <a:lvl1pPr defTabSz="1389853">
              <a:defRPr spc="-96" sz="4845"/>
            </a:lvl1pPr>
          </a:lstStyle>
          <a:p>
            <a:pPr/>
            <a:r>
              <a:t>Hubs say data, hands-on knowledge, and resource management are key to sustainability success</a:t>
            </a:r>
          </a:p>
        </p:txBody>
      </p:sp>
      <p:sp>
        <p:nvSpPr>
          <p:cNvPr id="260" name="Skills required for sustainability"/>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Skills required for sustainability</a:t>
            </a:r>
          </a:p>
        </p:txBody>
      </p:sp>
      <p:sp>
        <p:nvSpPr>
          <p:cNvPr id="261" name="Which skills do you feel are needed for sustainability in your hub?"/>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Which skills do you feel are needed for sustainability in your hub? </a:t>
            </a:r>
          </a:p>
        </p:txBody>
      </p:sp>
      <p:graphicFrame>
        <p:nvGraphicFramePr>
          <p:cNvPr id="262" name="2D Bar Chart"/>
          <p:cNvGraphicFramePr/>
          <p:nvPr/>
        </p:nvGraphicFramePr>
        <p:xfrm>
          <a:off x="781925" y="3404419"/>
          <a:ext cx="21409196" cy="6982562"/>
        </p:xfrm>
        <a:graphic xmlns:a="http://schemas.openxmlformats.org/drawingml/2006/main">
          <a:graphicData uri="http://schemas.openxmlformats.org/drawingml/2006/chart">
            <c:chart xmlns:c="http://schemas.openxmlformats.org/drawingml/2006/chart" r:id="rId2"/>
          </a:graphicData>
        </a:graphic>
      </p:graphicFrame>
      <p:sp>
        <p:nvSpPr>
          <p:cNvPr id="263" name="Open answers: Common sense regarding economic realities for small businesses, creativity leadership charisma, empathy, logical / accesable space &amp; solutions."/>
          <p:cNvSpPr txBox="1"/>
          <p:nvPr/>
        </p:nvSpPr>
        <p:spPr>
          <a:xfrm>
            <a:off x="1206500" y="11213998"/>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Open answers: Common sense regarding economic realities for small businesses, creativity leadership charisma, empathy, logical / accesable space &amp; solutions.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Demographics"/>
          <p:cNvSpPr txBox="1"/>
          <p:nvPr>
            <p:ph type="body" idx="21"/>
          </p:nvPr>
        </p:nvSpPr>
        <p:spPr>
          <a:xfrm>
            <a:off x="1206500" y="625464"/>
            <a:ext cx="21971000" cy="934779"/>
          </a:xfrm>
          <a:prstGeom prst="rect">
            <a:avLst/>
          </a:prstGeom>
          <a:extLst>
            <a:ext uri="{C572A759-6A51-4108-AA02-DFA0A04FC94B}">
              <ma14:wrappingTextBoxFlag xmlns:ma14="http://schemas.microsoft.com/office/mac/drawingml/2011/main" val="1"/>
            </a:ext>
          </a:extLst>
        </p:spPr>
        <p:txBody>
          <a:bodyPr/>
          <a:lstStyle/>
          <a:p>
            <a:pPr/>
            <a:r>
              <a:t>Demographics</a:t>
            </a:r>
          </a:p>
        </p:txBody>
      </p:sp>
      <p:graphicFrame>
        <p:nvGraphicFramePr>
          <p:cNvPr id="266" name="2D Donut Chart"/>
          <p:cNvGraphicFramePr/>
          <p:nvPr/>
        </p:nvGraphicFramePr>
        <p:xfrm>
          <a:off x="2445048" y="2212007"/>
          <a:ext cx="4147668" cy="4147668"/>
        </p:xfrm>
        <a:graphic xmlns:a="http://schemas.openxmlformats.org/drawingml/2006/main">
          <a:graphicData uri="http://schemas.openxmlformats.org/drawingml/2006/chart">
            <c:chart xmlns:c="http://schemas.openxmlformats.org/drawingml/2006/chart" r:id="rId2"/>
          </a:graphicData>
        </a:graphic>
      </p:graphicFrame>
      <p:sp>
        <p:nvSpPr>
          <p:cNvPr id="267" name="Staff"/>
          <p:cNvSpPr txBox="1"/>
          <p:nvPr/>
        </p:nvSpPr>
        <p:spPr>
          <a:xfrm>
            <a:off x="2271775" y="1885293"/>
            <a:ext cx="4494213"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825500">
              <a:defRPr sz="2200">
                <a:solidFill>
                  <a:schemeClr val="accent4">
                    <a:hueOff val="-4276364"/>
                    <a:satOff val="-4521"/>
                    <a:lumOff val="-14117"/>
                  </a:schemeClr>
                </a:solidFill>
              </a:defRPr>
            </a:lvl1pPr>
          </a:lstStyle>
          <a:p>
            <a:pPr/>
            <a:r>
              <a:t>Staff</a:t>
            </a:r>
          </a:p>
        </p:txBody>
      </p:sp>
      <p:graphicFrame>
        <p:nvGraphicFramePr>
          <p:cNvPr id="268" name="2D Donut Chart"/>
          <p:cNvGraphicFramePr/>
          <p:nvPr/>
        </p:nvGraphicFramePr>
        <p:xfrm>
          <a:off x="7066547" y="1922860"/>
          <a:ext cx="4725961" cy="4725961"/>
        </p:xfrm>
        <a:graphic xmlns:a="http://schemas.openxmlformats.org/drawingml/2006/main">
          <a:graphicData uri="http://schemas.openxmlformats.org/drawingml/2006/chart">
            <c:chart xmlns:c="http://schemas.openxmlformats.org/drawingml/2006/chart" r:id="rId3"/>
          </a:graphicData>
        </a:graphic>
      </p:graphicFrame>
      <p:sp>
        <p:nvSpPr>
          <p:cNvPr id="269" name="Regular users"/>
          <p:cNvSpPr txBox="1"/>
          <p:nvPr/>
        </p:nvSpPr>
        <p:spPr>
          <a:xfrm>
            <a:off x="7182421" y="1885293"/>
            <a:ext cx="4494213"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825500">
              <a:defRPr sz="2200">
                <a:solidFill>
                  <a:schemeClr val="accent4">
                    <a:hueOff val="-4276364"/>
                    <a:satOff val="-4521"/>
                    <a:lumOff val="-14117"/>
                  </a:schemeClr>
                </a:solidFill>
              </a:defRPr>
            </a:lvl1pPr>
          </a:lstStyle>
          <a:p>
            <a:pPr/>
            <a:r>
              <a:t>Regular users</a:t>
            </a:r>
          </a:p>
        </p:txBody>
      </p:sp>
      <p:graphicFrame>
        <p:nvGraphicFramePr>
          <p:cNvPr id="270" name="2D Donut Chart"/>
          <p:cNvGraphicFramePr/>
          <p:nvPr/>
        </p:nvGraphicFramePr>
        <p:xfrm>
          <a:off x="12385524" y="1922860"/>
          <a:ext cx="4725962" cy="4725961"/>
        </p:xfrm>
        <a:graphic xmlns:a="http://schemas.openxmlformats.org/drawingml/2006/main">
          <a:graphicData uri="http://schemas.openxmlformats.org/drawingml/2006/chart">
            <c:chart xmlns:c="http://schemas.openxmlformats.org/drawingml/2006/chart" r:id="rId4"/>
          </a:graphicData>
        </a:graphic>
      </p:graphicFrame>
      <p:sp>
        <p:nvSpPr>
          <p:cNvPr id="271" name="Events per year"/>
          <p:cNvSpPr txBox="1"/>
          <p:nvPr/>
        </p:nvSpPr>
        <p:spPr>
          <a:xfrm>
            <a:off x="12755399" y="1885293"/>
            <a:ext cx="4494214"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825500">
              <a:defRPr sz="2200">
                <a:solidFill>
                  <a:schemeClr val="accent4">
                    <a:hueOff val="-4276364"/>
                    <a:satOff val="-4521"/>
                    <a:lumOff val="-14117"/>
                  </a:schemeClr>
                </a:solidFill>
              </a:defRPr>
            </a:lvl1pPr>
          </a:lstStyle>
          <a:p>
            <a:pPr/>
            <a:r>
              <a:t>Events per year</a:t>
            </a:r>
          </a:p>
        </p:txBody>
      </p:sp>
      <p:graphicFrame>
        <p:nvGraphicFramePr>
          <p:cNvPr id="272" name="2D Donut Chart"/>
          <p:cNvGraphicFramePr/>
          <p:nvPr/>
        </p:nvGraphicFramePr>
        <p:xfrm>
          <a:off x="17704503" y="1922860"/>
          <a:ext cx="4725962" cy="4725961"/>
        </p:xfrm>
        <a:graphic xmlns:a="http://schemas.openxmlformats.org/drawingml/2006/main">
          <a:graphicData uri="http://schemas.openxmlformats.org/drawingml/2006/chart">
            <c:chart xmlns:c="http://schemas.openxmlformats.org/drawingml/2006/chart" r:id="rId5"/>
          </a:graphicData>
        </a:graphic>
      </p:graphicFrame>
      <p:sp>
        <p:nvSpPr>
          <p:cNvPr id="273" name="Event attendance"/>
          <p:cNvSpPr txBox="1"/>
          <p:nvPr/>
        </p:nvSpPr>
        <p:spPr>
          <a:xfrm>
            <a:off x="17896040" y="1885293"/>
            <a:ext cx="4494214"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825500">
              <a:defRPr sz="2200">
                <a:solidFill>
                  <a:schemeClr val="accent4">
                    <a:hueOff val="-4276364"/>
                    <a:satOff val="-4521"/>
                    <a:lumOff val="-14117"/>
                  </a:schemeClr>
                </a:solidFill>
              </a:defRPr>
            </a:lvl1pPr>
          </a:lstStyle>
          <a:p>
            <a:pPr/>
            <a:r>
              <a:t>Event attendance</a:t>
            </a:r>
          </a:p>
        </p:txBody>
      </p:sp>
      <p:graphicFrame>
        <p:nvGraphicFramePr>
          <p:cNvPr id="274" name="2D Bar Chart"/>
          <p:cNvGraphicFramePr/>
          <p:nvPr/>
        </p:nvGraphicFramePr>
        <p:xfrm>
          <a:off x="534287" y="7191459"/>
          <a:ext cx="10007573" cy="5690364"/>
        </p:xfrm>
        <a:graphic xmlns:a="http://schemas.openxmlformats.org/drawingml/2006/main">
          <a:graphicData uri="http://schemas.openxmlformats.org/drawingml/2006/chart">
            <c:chart xmlns:c="http://schemas.openxmlformats.org/drawingml/2006/chart" r:id="rId6"/>
          </a:graphicData>
        </a:graphic>
      </p:graphicFrame>
      <p:graphicFrame>
        <p:nvGraphicFramePr>
          <p:cNvPr id="275" name="2D Bar Chart"/>
          <p:cNvGraphicFramePr/>
          <p:nvPr/>
        </p:nvGraphicFramePr>
        <p:xfrm>
          <a:off x="10837360" y="7016301"/>
          <a:ext cx="11642499" cy="6040681"/>
        </p:xfrm>
        <a:graphic xmlns:a="http://schemas.openxmlformats.org/drawingml/2006/main">
          <a:graphicData uri="http://schemas.openxmlformats.org/drawingml/2006/chart">
            <c:chart xmlns:c="http://schemas.openxmlformats.org/drawingml/2006/chart" r:id="rId7"/>
          </a:graphicData>
        </a:graphic>
      </p:graphicFrame>
      <p:sp>
        <p:nvSpPr>
          <p:cNvPr id="276" name="Open answers: Crowdfunding, loans"/>
          <p:cNvSpPr txBox="1"/>
          <p:nvPr/>
        </p:nvSpPr>
        <p:spPr>
          <a:xfrm>
            <a:off x="15573148" y="13053395"/>
            <a:ext cx="5110213"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Open answers: Crowdfunding, loans</a:t>
            </a:r>
          </a:p>
        </p:txBody>
      </p:sp>
      <p:sp>
        <p:nvSpPr>
          <p:cNvPr id="277" name="Main activities"/>
          <p:cNvSpPr txBox="1"/>
          <p:nvPr/>
        </p:nvSpPr>
        <p:spPr>
          <a:xfrm>
            <a:off x="4425881" y="7011438"/>
            <a:ext cx="4494213"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825500">
              <a:defRPr sz="2200">
                <a:solidFill>
                  <a:schemeClr val="accent4">
                    <a:hueOff val="-4276364"/>
                    <a:satOff val="-4521"/>
                    <a:lumOff val="-14117"/>
                  </a:schemeClr>
                </a:solidFill>
              </a:defRPr>
            </a:lvl1pPr>
          </a:lstStyle>
          <a:p>
            <a:pPr/>
            <a:r>
              <a:t>Main activities</a:t>
            </a:r>
          </a:p>
        </p:txBody>
      </p:sp>
      <p:sp>
        <p:nvSpPr>
          <p:cNvPr id="278" name="Funding sources"/>
          <p:cNvSpPr txBox="1"/>
          <p:nvPr/>
        </p:nvSpPr>
        <p:spPr>
          <a:xfrm>
            <a:off x="16033988" y="7011438"/>
            <a:ext cx="4494214"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825500">
              <a:defRPr sz="2200">
                <a:solidFill>
                  <a:schemeClr val="accent4">
                    <a:hueOff val="-4276364"/>
                    <a:satOff val="-4521"/>
                    <a:lumOff val="-14117"/>
                  </a:schemeClr>
                </a:solidFill>
              </a:defRPr>
            </a:lvl1pPr>
          </a:lstStyle>
          <a:p>
            <a:pPr/>
            <a:r>
              <a:t>Funding sources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5 key takeaways"/>
          <p:cNvSpPr txBox="1"/>
          <p:nvPr>
            <p:ph type="title"/>
          </p:nvPr>
        </p:nvSpPr>
        <p:spPr>
          <a:prstGeom prst="rect">
            <a:avLst/>
          </a:prstGeom>
        </p:spPr>
        <p:txBody>
          <a:bodyPr/>
          <a:lstStyle/>
          <a:p>
            <a:pPr/>
            <a:r>
              <a:t>5 key takeaways</a:t>
            </a:r>
          </a:p>
        </p:txBody>
      </p:sp>
      <p:sp>
        <p:nvSpPr>
          <p:cNvPr id="172" name="Social sustainability is where hubs feel strongest…"/>
          <p:cNvSpPr txBox="1"/>
          <p:nvPr>
            <p:ph type="body" idx="1"/>
          </p:nvPr>
        </p:nvSpPr>
        <p:spPr>
          <a:prstGeom prst="rect">
            <a:avLst/>
          </a:prstGeom>
        </p:spPr>
        <p:txBody>
          <a:bodyPr/>
          <a:lstStyle/>
          <a:p>
            <a:pPr/>
            <a:r>
              <a:rPr b="1"/>
              <a:t>Social sustainability</a:t>
            </a:r>
            <a:r>
              <a:t> is where hubs feel </a:t>
            </a:r>
            <a:r>
              <a:rPr b="1"/>
              <a:t>strongest</a:t>
            </a:r>
          </a:p>
          <a:p>
            <a:pPr/>
            <a:r>
              <a:t>Core barriers are structural: </a:t>
            </a:r>
            <a:r>
              <a:rPr b="1"/>
              <a:t>time, funding</a:t>
            </a:r>
            <a:r>
              <a:t>, and </a:t>
            </a:r>
            <a:r>
              <a:rPr b="1"/>
              <a:t>infrastructure</a:t>
            </a:r>
          </a:p>
          <a:p>
            <a:pPr/>
            <a:r>
              <a:rPr b="1"/>
              <a:t>Digital tools</a:t>
            </a:r>
            <a:r>
              <a:t> are a blind spot</a:t>
            </a:r>
          </a:p>
          <a:p>
            <a:pPr/>
            <a:r>
              <a:t>Many hubs are taking first steps, but lack </a:t>
            </a:r>
            <a:r>
              <a:rPr b="1"/>
              <a:t>depth and measurement</a:t>
            </a:r>
          </a:p>
          <a:p>
            <a:pPr/>
            <a:r>
              <a:rPr b="1"/>
              <a:t>Skills exist, but teams are missing</a:t>
            </a:r>
            <a:r>
              <a:t>, and data skills top the list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Sustainable practices are strongest in infrastructure, weakest in energy and team engagement"/>
          <p:cNvSpPr txBox="1"/>
          <p:nvPr>
            <p:ph type="title"/>
          </p:nvPr>
        </p:nvSpPr>
        <p:spPr>
          <a:xfrm>
            <a:off x="1206500" y="519429"/>
            <a:ext cx="18481074" cy="1433164"/>
          </a:xfrm>
          <a:prstGeom prst="rect">
            <a:avLst/>
          </a:prstGeom>
        </p:spPr>
        <p:txBody>
          <a:bodyPr/>
          <a:lstStyle>
            <a:lvl1pPr defTabSz="1389853">
              <a:defRPr spc="-96" sz="4845"/>
            </a:lvl1pPr>
          </a:lstStyle>
          <a:p>
            <a:pPr/>
            <a:r>
              <a:t>Sustainable practices are strongest in infrastructure, weakest in energy and team engagement</a:t>
            </a:r>
          </a:p>
        </p:txBody>
      </p:sp>
      <p:sp>
        <p:nvSpPr>
          <p:cNvPr id="175" name="Sustainable practices in daily operation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Sustainable practices in daily operations</a:t>
            </a:r>
          </a:p>
        </p:txBody>
      </p:sp>
      <p:sp>
        <p:nvSpPr>
          <p:cNvPr id="176" name="To what extent do you feel your hub applies sustainable practices in daily operations?"/>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To what extent do you feel your hub applies sustainable practices in daily operations? </a:t>
            </a:r>
          </a:p>
        </p:txBody>
      </p:sp>
      <p:graphicFrame>
        <p:nvGraphicFramePr>
          <p:cNvPr id="177" name="2D Stacked Bar Chart"/>
          <p:cNvGraphicFramePr/>
          <p:nvPr/>
        </p:nvGraphicFramePr>
        <p:xfrm>
          <a:off x="1813321" y="2813209"/>
          <a:ext cx="18228271" cy="2004745"/>
        </p:xfrm>
        <a:graphic xmlns:a="http://schemas.openxmlformats.org/drawingml/2006/main">
          <a:graphicData uri="http://schemas.openxmlformats.org/drawingml/2006/chart">
            <c:chart xmlns:c="http://schemas.openxmlformats.org/drawingml/2006/chart" r:id="rId2"/>
          </a:graphicData>
        </a:graphic>
      </p:graphicFrame>
      <p:graphicFrame>
        <p:nvGraphicFramePr>
          <p:cNvPr id="178" name="2D Bar Chart"/>
          <p:cNvGraphicFramePr/>
          <p:nvPr/>
        </p:nvGraphicFramePr>
        <p:xfrm>
          <a:off x="473338" y="4746087"/>
          <a:ext cx="19568255" cy="6982561"/>
        </p:xfrm>
        <a:graphic xmlns:a="http://schemas.openxmlformats.org/drawingml/2006/main">
          <a:graphicData uri="http://schemas.openxmlformats.org/drawingml/2006/chart">
            <c:chart xmlns:c="http://schemas.openxmlformats.org/drawingml/2006/chart" r:id="rId3"/>
          </a:graphicData>
        </a:graphic>
      </p:graphicFrame>
      <p:sp>
        <p:nvSpPr>
          <p:cNvPr id="179" name="3.4"/>
          <p:cNvSpPr txBox="1"/>
          <p:nvPr/>
        </p:nvSpPr>
        <p:spPr>
          <a:xfrm>
            <a:off x="20205611" y="3709542"/>
            <a:ext cx="1813025"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3.4</a:t>
            </a:r>
          </a:p>
        </p:txBody>
      </p:sp>
      <p:sp>
        <p:nvSpPr>
          <p:cNvPr id="180" name="Square"/>
          <p:cNvSpPr/>
          <p:nvPr/>
        </p:nvSpPr>
        <p:spPr>
          <a:xfrm>
            <a:off x="6034827" y="4618125"/>
            <a:ext cx="247899" cy="247899"/>
          </a:xfrm>
          <a:prstGeom prst="rect">
            <a:avLst/>
          </a:prstGeom>
          <a:solidFill>
            <a:srgbClr val="EC363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81" name="Square"/>
          <p:cNvSpPr/>
          <p:nvPr/>
        </p:nvSpPr>
        <p:spPr>
          <a:xfrm>
            <a:off x="19156261" y="4618125"/>
            <a:ext cx="247899" cy="247899"/>
          </a:xfrm>
          <a:prstGeom prst="rect">
            <a:avLst/>
          </a:prstGeom>
          <a:solidFill>
            <a:srgbClr val="3DA72A"/>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82" name="1"/>
          <p:cNvSpPr txBox="1"/>
          <p:nvPr/>
        </p:nvSpPr>
        <p:spPr>
          <a:xfrm>
            <a:off x="6293255" y="4618125"/>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1</a:t>
            </a:r>
          </a:p>
        </p:txBody>
      </p:sp>
      <p:sp>
        <p:nvSpPr>
          <p:cNvPr id="183" name="5"/>
          <p:cNvSpPr txBox="1"/>
          <p:nvPr/>
        </p:nvSpPr>
        <p:spPr>
          <a:xfrm>
            <a:off x="19434418" y="4618125"/>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5</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Time, money, and capacity block sustainability"/>
          <p:cNvSpPr txBox="1"/>
          <p:nvPr>
            <p:ph type="title"/>
          </p:nvPr>
        </p:nvSpPr>
        <p:spPr>
          <a:xfrm>
            <a:off x="1206500" y="519429"/>
            <a:ext cx="18604665" cy="1433164"/>
          </a:xfrm>
          <a:prstGeom prst="rect">
            <a:avLst/>
          </a:prstGeom>
        </p:spPr>
        <p:txBody>
          <a:bodyPr/>
          <a:lstStyle>
            <a:lvl1pPr defTabSz="1950671">
              <a:defRPr spc="-136" sz="6800"/>
            </a:lvl1pPr>
          </a:lstStyle>
          <a:p>
            <a:pPr/>
            <a:r>
              <a:t>Time, money, and capacity block sustainability</a:t>
            </a:r>
          </a:p>
        </p:txBody>
      </p:sp>
      <p:sp>
        <p:nvSpPr>
          <p:cNvPr id="186" name="Top-of-mind challenge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Top-of-mind challenges</a:t>
            </a:r>
          </a:p>
        </p:txBody>
      </p:sp>
      <p:sp>
        <p:nvSpPr>
          <p:cNvPr id="187" name="When you think the challenges that prevent you from implementing sustainability practices in your hub, what is the first word that comes to mind?"/>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When you think the challenges that prevent you from implementing sustainability practices in your hub, what is the first word that comes to mind?</a:t>
            </a:r>
          </a:p>
        </p:txBody>
      </p:sp>
      <p:sp>
        <p:nvSpPr>
          <p:cNvPr id="188" name="The main challenges in implementing sustainability center around limited financial and human resources, lack of time and capacity, and external constraints such as building ownership or partner dependencies. Even when the will is there, the combination o"/>
          <p:cNvSpPr txBox="1"/>
          <p:nvPr/>
        </p:nvSpPr>
        <p:spPr>
          <a:xfrm>
            <a:off x="15689329" y="4967693"/>
            <a:ext cx="7647354" cy="5181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sz="3300">
                <a:solidFill>
                  <a:schemeClr val="accent4">
                    <a:hueOff val="-4276364"/>
                    <a:satOff val="-4521"/>
                    <a:lumOff val="-14117"/>
                  </a:schemeClr>
                </a:solidFill>
              </a:defRPr>
            </a:lvl1pPr>
          </a:lstStyle>
          <a:p>
            <a:pPr/>
            <a:r>
              <a:t>The main challenges in implementing sustainability center around limited financial and human resources, lack of time and capacity, and external constraints such as building ownership or partner dependencies. Even when the will is there, the combination of cost, complexity, and systemic inertia often keeps organizations stuck in the status quo.</a:t>
            </a:r>
          </a:p>
        </p:txBody>
      </p:sp>
      <p:pic>
        <p:nvPicPr>
          <p:cNvPr id="189" name="output (1).png" descr="output (1).png"/>
          <p:cNvPicPr>
            <a:picLocks noChangeAspect="1"/>
          </p:cNvPicPr>
          <p:nvPr/>
        </p:nvPicPr>
        <p:blipFill>
          <a:blip r:embed="rId2">
            <a:extLst/>
          </a:blip>
          <a:stretch>
            <a:fillRect/>
          </a:stretch>
        </p:blipFill>
        <p:spPr>
          <a:xfrm>
            <a:off x="1153272" y="4279618"/>
            <a:ext cx="13564756" cy="6882120"/>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Core resources - funding, time, infrastructure, and stakeholder buy-in - are the biggest barriers to sustainability in cultural hubs"/>
          <p:cNvSpPr txBox="1"/>
          <p:nvPr>
            <p:ph type="title"/>
          </p:nvPr>
        </p:nvSpPr>
        <p:spPr>
          <a:xfrm>
            <a:off x="1206500" y="519429"/>
            <a:ext cx="18151201" cy="1433164"/>
          </a:xfrm>
          <a:prstGeom prst="rect">
            <a:avLst/>
          </a:prstGeom>
        </p:spPr>
        <p:txBody>
          <a:bodyPr/>
          <a:lstStyle>
            <a:lvl1pPr defTabSz="1389853">
              <a:defRPr spc="-96" sz="4845"/>
            </a:lvl1pPr>
          </a:lstStyle>
          <a:p>
            <a:pPr/>
            <a:r>
              <a:t>Core resources - funding, time, infrastructure, and stakeholder buy-in - are the biggest barriers to sustainability in cultural hubs</a:t>
            </a:r>
          </a:p>
        </p:txBody>
      </p:sp>
      <p:sp>
        <p:nvSpPr>
          <p:cNvPr id="192" name="Main barriers to sustainability"/>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Main barriers to sustainability</a:t>
            </a:r>
          </a:p>
        </p:txBody>
      </p:sp>
      <p:sp>
        <p:nvSpPr>
          <p:cNvPr id="193" name="Below is a list of barriers that operators say prevent them from implementing sustainability practices in their hubs. Please rate each one from 1 (not significant at all) to 5 (extremely significant), with 3 indicating a moderate level of significance."/>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602615">
              <a:defRPr sz="1606">
                <a:solidFill>
                  <a:schemeClr val="accent4">
                    <a:hueOff val="-4276364"/>
                    <a:satOff val="-4521"/>
                    <a:lumOff val="-14117"/>
                  </a:schemeClr>
                </a:solidFill>
              </a:defRPr>
            </a:lvl1pPr>
          </a:lstStyle>
          <a:p>
            <a:pPr/>
            <a:r>
              <a:t>Below is a list of barriers that operators say prevent them from implementing sustainability practices in their hubs. Please rate each one from 1 (not significant at all) to 5 (extremely significant), with 3 indicating a moderate level of significance.</a:t>
            </a:r>
          </a:p>
        </p:txBody>
      </p:sp>
      <p:graphicFrame>
        <p:nvGraphicFramePr>
          <p:cNvPr id="194" name="2D Stacked Bar Chart"/>
          <p:cNvGraphicFramePr/>
          <p:nvPr/>
        </p:nvGraphicFramePr>
        <p:xfrm>
          <a:off x="2412334" y="2924271"/>
          <a:ext cx="18560198" cy="8836572"/>
        </p:xfrm>
        <a:graphic xmlns:a="http://schemas.openxmlformats.org/drawingml/2006/main">
          <a:graphicData uri="http://schemas.openxmlformats.org/drawingml/2006/chart">
            <c:chart xmlns:c="http://schemas.openxmlformats.org/drawingml/2006/chart" r:id="rId2"/>
          </a:graphicData>
        </a:graphic>
      </p:graphicFrame>
      <p:sp>
        <p:nvSpPr>
          <p:cNvPr id="195" name="4.5"/>
          <p:cNvSpPr txBox="1"/>
          <p:nvPr/>
        </p:nvSpPr>
        <p:spPr>
          <a:xfrm>
            <a:off x="21308183" y="35110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4.5</a:t>
            </a:r>
          </a:p>
        </p:txBody>
      </p:sp>
      <p:sp>
        <p:nvSpPr>
          <p:cNvPr id="196" name="4.1"/>
          <p:cNvSpPr txBox="1"/>
          <p:nvPr/>
        </p:nvSpPr>
        <p:spPr>
          <a:xfrm>
            <a:off x="21308183" y="42222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4.1</a:t>
            </a:r>
          </a:p>
        </p:txBody>
      </p:sp>
      <p:sp>
        <p:nvSpPr>
          <p:cNvPr id="197" name="4.1"/>
          <p:cNvSpPr txBox="1"/>
          <p:nvPr/>
        </p:nvSpPr>
        <p:spPr>
          <a:xfrm>
            <a:off x="21333583" y="48953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4.1</a:t>
            </a:r>
          </a:p>
        </p:txBody>
      </p:sp>
      <p:sp>
        <p:nvSpPr>
          <p:cNvPr id="198" name="4.0"/>
          <p:cNvSpPr txBox="1"/>
          <p:nvPr/>
        </p:nvSpPr>
        <p:spPr>
          <a:xfrm>
            <a:off x="21384383" y="55684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4.0</a:t>
            </a:r>
          </a:p>
        </p:txBody>
      </p:sp>
      <p:sp>
        <p:nvSpPr>
          <p:cNvPr id="199" name="3.3"/>
          <p:cNvSpPr txBox="1"/>
          <p:nvPr/>
        </p:nvSpPr>
        <p:spPr>
          <a:xfrm>
            <a:off x="21384383" y="62796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3.3</a:t>
            </a:r>
          </a:p>
        </p:txBody>
      </p:sp>
      <p:sp>
        <p:nvSpPr>
          <p:cNvPr id="200" name="3.3"/>
          <p:cNvSpPr txBox="1"/>
          <p:nvPr/>
        </p:nvSpPr>
        <p:spPr>
          <a:xfrm>
            <a:off x="21397083" y="69146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3.3</a:t>
            </a:r>
          </a:p>
        </p:txBody>
      </p:sp>
      <p:sp>
        <p:nvSpPr>
          <p:cNvPr id="201" name="2.7"/>
          <p:cNvSpPr txBox="1"/>
          <p:nvPr/>
        </p:nvSpPr>
        <p:spPr>
          <a:xfrm>
            <a:off x="21409783" y="76131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2.7</a:t>
            </a:r>
          </a:p>
        </p:txBody>
      </p:sp>
      <p:sp>
        <p:nvSpPr>
          <p:cNvPr id="202" name="2.6"/>
          <p:cNvSpPr txBox="1"/>
          <p:nvPr/>
        </p:nvSpPr>
        <p:spPr>
          <a:xfrm>
            <a:off x="21409783" y="82608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2.6</a:t>
            </a:r>
          </a:p>
        </p:txBody>
      </p:sp>
      <p:sp>
        <p:nvSpPr>
          <p:cNvPr id="203" name="2.4"/>
          <p:cNvSpPr txBox="1"/>
          <p:nvPr/>
        </p:nvSpPr>
        <p:spPr>
          <a:xfrm>
            <a:off x="21397083" y="89466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2.4</a:t>
            </a:r>
          </a:p>
        </p:txBody>
      </p:sp>
      <p:sp>
        <p:nvSpPr>
          <p:cNvPr id="204" name="2.4"/>
          <p:cNvSpPr txBox="1"/>
          <p:nvPr/>
        </p:nvSpPr>
        <p:spPr>
          <a:xfrm>
            <a:off x="21409783" y="95816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2.4</a:t>
            </a:r>
          </a:p>
        </p:txBody>
      </p:sp>
      <p:sp>
        <p:nvSpPr>
          <p:cNvPr id="205" name="2.1"/>
          <p:cNvSpPr txBox="1"/>
          <p:nvPr/>
        </p:nvSpPr>
        <p:spPr>
          <a:xfrm>
            <a:off x="21422483" y="102801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2.1</a:t>
            </a:r>
          </a:p>
        </p:txBody>
      </p:sp>
      <p:sp>
        <p:nvSpPr>
          <p:cNvPr id="206" name="2.1"/>
          <p:cNvSpPr txBox="1"/>
          <p:nvPr/>
        </p:nvSpPr>
        <p:spPr>
          <a:xfrm>
            <a:off x="21422483" y="10927817"/>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Digital tools remain largely unused, leaving untapped potential to improve sustainability"/>
          <p:cNvSpPr txBox="1"/>
          <p:nvPr>
            <p:ph type="title"/>
          </p:nvPr>
        </p:nvSpPr>
        <p:spPr>
          <a:xfrm>
            <a:off x="1206500" y="519429"/>
            <a:ext cx="17817107" cy="1433164"/>
          </a:xfrm>
          <a:prstGeom prst="rect">
            <a:avLst/>
          </a:prstGeom>
        </p:spPr>
        <p:txBody>
          <a:bodyPr/>
          <a:lstStyle>
            <a:lvl1pPr defTabSz="1389853">
              <a:defRPr spc="-96" sz="4845"/>
            </a:lvl1pPr>
          </a:lstStyle>
          <a:p>
            <a:pPr/>
            <a:r>
              <a:t>Digital tools remain largely unused, leaving untapped potential to improve sustainability</a:t>
            </a:r>
          </a:p>
        </p:txBody>
      </p:sp>
      <p:sp>
        <p:nvSpPr>
          <p:cNvPr id="209" name="Use of digital tool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Use of digital tools</a:t>
            </a:r>
          </a:p>
        </p:txBody>
      </p:sp>
      <p:sp>
        <p:nvSpPr>
          <p:cNvPr id="210" name="To what extent do you use digital tools for sustainability in your hub?"/>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To what extent do you use digital tools for sustainability in your hub? </a:t>
            </a:r>
          </a:p>
        </p:txBody>
      </p:sp>
      <p:graphicFrame>
        <p:nvGraphicFramePr>
          <p:cNvPr id="211" name="2D Stacked Bar Chart"/>
          <p:cNvGraphicFramePr/>
          <p:nvPr/>
        </p:nvGraphicFramePr>
        <p:xfrm>
          <a:off x="1783042" y="3156572"/>
          <a:ext cx="16664022" cy="2004744"/>
        </p:xfrm>
        <a:graphic xmlns:a="http://schemas.openxmlformats.org/drawingml/2006/main">
          <a:graphicData uri="http://schemas.openxmlformats.org/drawingml/2006/chart">
            <c:chart xmlns:c="http://schemas.openxmlformats.org/drawingml/2006/chart" r:id="rId2"/>
          </a:graphicData>
        </a:graphic>
      </p:graphicFrame>
      <p:sp>
        <p:nvSpPr>
          <p:cNvPr id="212" name="2.1"/>
          <p:cNvSpPr txBox="1"/>
          <p:nvPr/>
        </p:nvSpPr>
        <p:spPr>
          <a:xfrm>
            <a:off x="17371183" y="4021421"/>
            <a:ext cx="1813025"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2.1</a:t>
            </a:r>
          </a:p>
        </p:txBody>
      </p:sp>
      <p:graphicFrame>
        <p:nvGraphicFramePr>
          <p:cNvPr id="213" name="2D Bar Chart"/>
          <p:cNvGraphicFramePr/>
          <p:nvPr/>
        </p:nvGraphicFramePr>
        <p:xfrm>
          <a:off x="1983848" y="4781818"/>
          <a:ext cx="16367073" cy="6982562"/>
        </p:xfrm>
        <a:graphic xmlns:a="http://schemas.openxmlformats.org/drawingml/2006/main">
          <a:graphicData uri="http://schemas.openxmlformats.org/drawingml/2006/chart">
            <c:chart xmlns:c="http://schemas.openxmlformats.org/drawingml/2006/chart" r:id="rId3"/>
          </a:graphicData>
        </a:graphic>
      </p:graphicFrame>
      <p:sp>
        <p:nvSpPr>
          <p:cNvPr id="214" name="Square"/>
          <p:cNvSpPr/>
          <p:nvPr/>
        </p:nvSpPr>
        <p:spPr>
          <a:xfrm>
            <a:off x="4405604" y="4982512"/>
            <a:ext cx="247899" cy="247899"/>
          </a:xfrm>
          <a:prstGeom prst="rect">
            <a:avLst/>
          </a:prstGeom>
          <a:solidFill>
            <a:srgbClr val="EC363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15" name="Square"/>
          <p:cNvSpPr/>
          <p:nvPr/>
        </p:nvSpPr>
        <p:spPr>
          <a:xfrm>
            <a:off x="17527038" y="4982512"/>
            <a:ext cx="247899" cy="247899"/>
          </a:xfrm>
          <a:prstGeom prst="rect">
            <a:avLst/>
          </a:prstGeom>
          <a:solidFill>
            <a:srgbClr val="3DA72A"/>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16" name="1"/>
          <p:cNvSpPr txBox="1"/>
          <p:nvPr/>
        </p:nvSpPr>
        <p:spPr>
          <a:xfrm>
            <a:off x="4664031" y="4982512"/>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1</a:t>
            </a:r>
          </a:p>
        </p:txBody>
      </p:sp>
      <p:sp>
        <p:nvSpPr>
          <p:cNvPr id="217" name="5"/>
          <p:cNvSpPr txBox="1"/>
          <p:nvPr/>
        </p:nvSpPr>
        <p:spPr>
          <a:xfrm>
            <a:off x="17805195" y="4982512"/>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5</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Cultural hubs report strongest influence on social topics, less on environmental ones"/>
          <p:cNvSpPr txBox="1"/>
          <p:nvPr>
            <p:ph type="title"/>
          </p:nvPr>
        </p:nvSpPr>
        <p:spPr>
          <a:prstGeom prst="rect">
            <a:avLst/>
          </a:prstGeom>
        </p:spPr>
        <p:txBody>
          <a:bodyPr/>
          <a:lstStyle>
            <a:lvl1pPr defTabSz="1389853">
              <a:defRPr spc="-96" sz="4845"/>
            </a:lvl1pPr>
          </a:lstStyle>
          <a:p>
            <a:pPr/>
            <a:r>
              <a:t>Cultural hubs report strongest influence on social topics, less on environmental ones</a:t>
            </a:r>
          </a:p>
        </p:txBody>
      </p:sp>
      <p:sp>
        <p:nvSpPr>
          <p:cNvPr id="220" name="Areas where the Hub has significant impac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Areas where the Hub has significant impact</a:t>
            </a:r>
          </a:p>
        </p:txBody>
      </p:sp>
      <p:sp>
        <p:nvSpPr>
          <p:cNvPr id="221" name="The hub I work at has a significant impact on {topic}"/>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The hub I work at has a significant impact on {topic}</a:t>
            </a:r>
          </a:p>
        </p:txBody>
      </p:sp>
      <p:graphicFrame>
        <p:nvGraphicFramePr>
          <p:cNvPr id="222" name="2D Stacked Bar Chart"/>
          <p:cNvGraphicFramePr/>
          <p:nvPr/>
        </p:nvGraphicFramePr>
        <p:xfrm>
          <a:off x="1657116" y="2924271"/>
          <a:ext cx="19315416" cy="8836572"/>
        </p:xfrm>
        <a:graphic xmlns:a="http://schemas.openxmlformats.org/drawingml/2006/main">
          <a:graphicData uri="http://schemas.openxmlformats.org/drawingml/2006/chart">
            <c:chart xmlns:c="http://schemas.openxmlformats.org/drawingml/2006/chart" r:id="rId2"/>
          </a:graphicData>
        </a:graphic>
      </p:graphicFrame>
      <p:sp>
        <p:nvSpPr>
          <p:cNvPr id="223" name="4.1"/>
          <p:cNvSpPr txBox="1"/>
          <p:nvPr/>
        </p:nvSpPr>
        <p:spPr>
          <a:xfrm>
            <a:off x="18831683" y="3620998"/>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4.1</a:t>
            </a:r>
          </a:p>
        </p:txBody>
      </p:sp>
      <p:sp>
        <p:nvSpPr>
          <p:cNvPr id="224" name="4.1"/>
          <p:cNvSpPr txBox="1"/>
          <p:nvPr/>
        </p:nvSpPr>
        <p:spPr>
          <a:xfrm>
            <a:off x="18831683" y="4523798"/>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4.1</a:t>
            </a:r>
          </a:p>
        </p:txBody>
      </p:sp>
      <p:sp>
        <p:nvSpPr>
          <p:cNvPr id="225" name="3.9"/>
          <p:cNvSpPr txBox="1"/>
          <p:nvPr/>
        </p:nvSpPr>
        <p:spPr>
          <a:xfrm>
            <a:off x="18831683" y="5426598"/>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3.9</a:t>
            </a:r>
          </a:p>
        </p:txBody>
      </p:sp>
      <p:sp>
        <p:nvSpPr>
          <p:cNvPr id="226" name="3.7"/>
          <p:cNvSpPr txBox="1"/>
          <p:nvPr/>
        </p:nvSpPr>
        <p:spPr>
          <a:xfrm>
            <a:off x="18831683" y="6329398"/>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3.7</a:t>
            </a:r>
          </a:p>
        </p:txBody>
      </p:sp>
      <p:sp>
        <p:nvSpPr>
          <p:cNvPr id="227" name="3.7"/>
          <p:cNvSpPr txBox="1"/>
          <p:nvPr/>
        </p:nvSpPr>
        <p:spPr>
          <a:xfrm>
            <a:off x="18831683" y="7232198"/>
            <a:ext cx="1813025"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3.7</a:t>
            </a:r>
          </a:p>
        </p:txBody>
      </p:sp>
      <p:sp>
        <p:nvSpPr>
          <p:cNvPr id="228" name="3.5"/>
          <p:cNvSpPr txBox="1"/>
          <p:nvPr/>
        </p:nvSpPr>
        <p:spPr>
          <a:xfrm>
            <a:off x="18831683" y="8134998"/>
            <a:ext cx="1813025"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3.5</a:t>
            </a:r>
          </a:p>
        </p:txBody>
      </p:sp>
      <p:sp>
        <p:nvSpPr>
          <p:cNvPr id="229" name="3.2"/>
          <p:cNvSpPr txBox="1"/>
          <p:nvPr/>
        </p:nvSpPr>
        <p:spPr>
          <a:xfrm>
            <a:off x="18831683" y="9037798"/>
            <a:ext cx="1813025"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3.2</a:t>
            </a:r>
          </a:p>
        </p:txBody>
      </p:sp>
      <p:sp>
        <p:nvSpPr>
          <p:cNvPr id="230" name="2.8"/>
          <p:cNvSpPr txBox="1"/>
          <p:nvPr/>
        </p:nvSpPr>
        <p:spPr>
          <a:xfrm>
            <a:off x="18831683" y="9940599"/>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2.8</a:t>
            </a:r>
          </a:p>
        </p:txBody>
      </p:sp>
      <p:sp>
        <p:nvSpPr>
          <p:cNvPr id="231" name="2.4"/>
          <p:cNvSpPr txBox="1"/>
          <p:nvPr/>
        </p:nvSpPr>
        <p:spPr>
          <a:xfrm>
            <a:off x="18831683" y="10843399"/>
            <a:ext cx="1813025"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2.4</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Hubs are taking first steps on sustainability, but few measure impact or evaluate KPIs"/>
          <p:cNvSpPr txBox="1"/>
          <p:nvPr>
            <p:ph type="title"/>
          </p:nvPr>
        </p:nvSpPr>
        <p:spPr>
          <a:xfrm>
            <a:off x="1206500" y="519429"/>
            <a:ext cx="17300999" cy="1433164"/>
          </a:xfrm>
          <a:prstGeom prst="rect">
            <a:avLst/>
          </a:prstGeom>
        </p:spPr>
        <p:txBody>
          <a:bodyPr/>
          <a:lstStyle>
            <a:lvl1pPr defTabSz="1389853">
              <a:defRPr spc="-96" sz="4845"/>
            </a:lvl1pPr>
          </a:lstStyle>
          <a:p>
            <a:pPr/>
            <a:r>
              <a:t>Hubs are taking first steps on sustainability, but few measure impact or evaluate KPIs</a:t>
            </a:r>
          </a:p>
        </p:txBody>
      </p:sp>
      <p:sp>
        <p:nvSpPr>
          <p:cNvPr id="234" name="Readily available data and practices for sustainability"/>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Readily available data and practices for sustainability</a:t>
            </a:r>
          </a:p>
        </p:txBody>
      </p:sp>
      <p:sp>
        <p:nvSpPr>
          <p:cNvPr id="235" name="Does your hub have {practice/ data} ?"/>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Does your hub have {practice/ data} ?</a:t>
            </a:r>
          </a:p>
        </p:txBody>
      </p:sp>
      <p:graphicFrame>
        <p:nvGraphicFramePr>
          <p:cNvPr id="236" name="2D Bar Chart"/>
          <p:cNvGraphicFramePr/>
          <p:nvPr/>
        </p:nvGraphicFramePr>
        <p:xfrm>
          <a:off x="1484289" y="4094503"/>
          <a:ext cx="18947269" cy="6982562"/>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Most hubs lack a sustainability team, but basic skills are already in place"/>
          <p:cNvSpPr txBox="1"/>
          <p:nvPr>
            <p:ph type="title"/>
          </p:nvPr>
        </p:nvSpPr>
        <p:spPr>
          <a:xfrm>
            <a:off x="1206500" y="519429"/>
            <a:ext cx="15842719" cy="1433164"/>
          </a:xfrm>
          <a:prstGeom prst="rect">
            <a:avLst/>
          </a:prstGeom>
        </p:spPr>
        <p:txBody>
          <a:bodyPr/>
          <a:lstStyle>
            <a:lvl1pPr defTabSz="1389853">
              <a:defRPr spc="-96" sz="4845"/>
            </a:lvl1pPr>
          </a:lstStyle>
          <a:p>
            <a:pPr/>
            <a:r>
              <a:t>Most hubs lack a sustainability team, but basic skills are already in place</a:t>
            </a:r>
          </a:p>
        </p:txBody>
      </p:sp>
      <p:sp>
        <p:nvSpPr>
          <p:cNvPr id="239" name="Sustainability team and skill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Sustainability team and skills</a:t>
            </a:r>
          </a:p>
        </p:txBody>
      </p:sp>
      <p:sp>
        <p:nvSpPr>
          <p:cNvPr id="240" name="Do you have a dedicated team responsible for sustainability initiatives in your hub? How  skilled do you feel this team is in terms of sustainability? How skilled do you feel the entire team of the hub is in terms of sustainability?"/>
          <p:cNvSpPr txBox="1"/>
          <p:nvPr/>
        </p:nvSpPr>
        <p:spPr>
          <a:xfrm>
            <a:off x="1206500" y="12535534"/>
            <a:ext cx="2197100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652145">
              <a:defRPr sz="1738">
                <a:solidFill>
                  <a:schemeClr val="accent4">
                    <a:hueOff val="-4276364"/>
                    <a:satOff val="-4521"/>
                    <a:lumOff val="-14117"/>
                  </a:schemeClr>
                </a:solidFill>
              </a:defRPr>
            </a:lvl1pPr>
          </a:lstStyle>
          <a:p>
            <a:pPr/>
            <a:r>
              <a:t>Do you have a dedicated team responsible for sustainability initiatives in your hub? How  skilled do you feel this team is in terms of sustainability? How skilled do you feel the entire team of the hub is in terms of sustainability?</a:t>
            </a:r>
          </a:p>
        </p:txBody>
      </p:sp>
      <p:graphicFrame>
        <p:nvGraphicFramePr>
          <p:cNvPr id="241" name="2D Stacked Column Chart"/>
          <p:cNvGraphicFramePr/>
          <p:nvPr/>
        </p:nvGraphicFramePr>
        <p:xfrm>
          <a:off x="3002116" y="3492311"/>
          <a:ext cx="2357724" cy="8072550"/>
        </p:xfrm>
        <a:graphic xmlns:a="http://schemas.openxmlformats.org/drawingml/2006/main">
          <a:graphicData uri="http://schemas.openxmlformats.org/drawingml/2006/chart">
            <c:chart xmlns:c="http://schemas.openxmlformats.org/drawingml/2006/chart" r:id="rId2"/>
          </a:graphicData>
        </a:graphic>
      </p:graphicFrame>
      <p:graphicFrame>
        <p:nvGraphicFramePr>
          <p:cNvPr id="242" name="2D Stacked Column Chart"/>
          <p:cNvGraphicFramePr/>
          <p:nvPr/>
        </p:nvGraphicFramePr>
        <p:xfrm>
          <a:off x="9785342" y="3492311"/>
          <a:ext cx="3040671" cy="8072550"/>
        </p:xfrm>
        <a:graphic xmlns:a="http://schemas.openxmlformats.org/drawingml/2006/main">
          <a:graphicData uri="http://schemas.openxmlformats.org/drawingml/2006/chart">
            <c:chart xmlns:c="http://schemas.openxmlformats.org/drawingml/2006/chart" r:id="rId3"/>
          </a:graphicData>
        </a:graphic>
      </p:graphicFrame>
      <p:graphicFrame>
        <p:nvGraphicFramePr>
          <p:cNvPr id="243" name="2D Stacked Column Chart"/>
          <p:cNvGraphicFramePr/>
          <p:nvPr/>
        </p:nvGraphicFramePr>
        <p:xfrm>
          <a:off x="17457568" y="3552636"/>
          <a:ext cx="2885419" cy="8072550"/>
        </p:xfrm>
        <a:graphic xmlns:a="http://schemas.openxmlformats.org/drawingml/2006/main">
          <a:graphicData uri="http://schemas.openxmlformats.org/drawingml/2006/chart">
            <c:chart xmlns:c="http://schemas.openxmlformats.org/drawingml/2006/chart" r:id="rId4"/>
          </a:graphicData>
        </a:graphic>
      </p:graphicFrame>
      <p:sp>
        <p:nvSpPr>
          <p:cNvPr id="244" name="3.8"/>
          <p:cNvSpPr txBox="1"/>
          <p:nvPr/>
        </p:nvSpPr>
        <p:spPr>
          <a:xfrm>
            <a:off x="11021183" y="3123233"/>
            <a:ext cx="568990" cy="48186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3.8</a:t>
            </a:r>
          </a:p>
        </p:txBody>
      </p:sp>
      <p:sp>
        <p:nvSpPr>
          <p:cNvPr id="245" name="3.4"/>
          <p:cNvSpPr txBox="1"/>
          <p:nvPr/>
        </p:nvSpPr>
        <p:spPr>
          <a:xfrm>
            <a:off x="18615783" y="3153396"/>
            <a:ext cx="568990" cy="48186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825500">
              <a:defRPr sz="2200">
                <a:solidFill>
                  <a:schemeClr val="accent4">
                    <a:hueOff val="-4276364"/>
                    <a:satOff val="-4521"/>
                    <a:lumOff val="-14117"/>
                  </a:schemeClr>
                </a:solidFill>
              </a:defRPr>
            </a:lvl1pPr>
          </a:lstStyle>
          <a:p>
            <a:pPr/>
            <a:r>
              <a:t>3.4</a:t>
            </a:r>
          </a:p>
        </p:txBody>
      </p:sp>
      <p:sp>
        <p:nvSpPr>
          <p:cNvPr id="246" name="Square"/>
          <p:cNvSpPr/>
          <p:nvPr/>
        </p:nvSpPr>
        <p:spPr>
          <a:xfrm>
            <a:off x="12217829" y="10735270"/>
            <a:ext cx="247899" cy="247899"/>
          </a:xfrm>
          <a:prstGeom prst="rect">
            <a:avLst/>
          </a:prstGeom>
          <a:solidFill>
            <a:srgbClr val="EC363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47" name="Square"/>
          <p:cNvSpPr/>
          <p:nvPr/>
        </p:nvSpPr>
        <p:spPr>
          <a:xfrm>
            <a:off x="12214853" y="4007375"/>
            <a:ext cx="247899" cy="247899"/>
          </a:xfrm>
          <a:prstGeom prst="rect">
            <a:avLst/>
          </a:prstGeom>
          <a:solidFill>
            <a:srgbClr val="3DA72A"/>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48" name="1"/>
          <p:cNvSpPr txBox="1"/>
          <p:nvPr/>
        </p:nvSpPr>
        <p:spPr>
          <a:xfrm>
            <a:off x="12476257" y="10735270"/>
            <a:ext cx="524506"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1</a:t>
            </a:r>
          </a:p>
        </p:txBody>
      </p:sp>
      <p:sp>
        <p:nvSpPr>
          <p:cNvPr id="249" name="5"/>
          <p:cNvSpPr txBox="1"/>
          <p:nvPr/>
        </p:nvSpPr>
        <p:spPr>
          <a:xfrm>
            <a:off x="12493010" y="4007375"/>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5</a:t>
            </a:r>
          </a:p>
        </p:txBody>
      </p:sp>
      <p:sp>
        <p:nvSpPr>
          <p:cNvPr id="250" name="Square"/>
          <p:cNvSpPr/>
          <p:nvPr/>
        </p:nvSpPr>
        <p:spPr>
          <a:xfrm>
            <a:off x="19671766" y="10828909"/>
            <a:ext cx="247899" cy="247899"/>
          </a:xfrm>
          <a:prstGeom prst="rect">
            <a:avLst/>
          </a:prstGeom>
          <a:solidFill>
            <a:srgbClr val="EC363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51" name="Square"/>
          <p:cNvSpPr/>
          <p:nvPr/>
        </p:nvSpPr>
        <p:spPr>
          <a:xfrm>
            <a:off x="19668790" y="4101014"/>
            <a:ext cx="247899" cy="247899"/>
          </a:xfrm>
          <a:prstGeom prst="rect">
            <a:avLst/>
          </a:prstGeom>
          <a:solidFill>
            <a:srgbClr val="3DA72A"/>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52" name="1"/>
          <p:cNvSpPr txBox="1"/>
          <p:nvPr/>
        </p:nvSpPr>
        <p:spPr>
          <a:xfrm>
            <a:off x="19930194" y="10828909"/>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1</a:t>
            </a:r>
          </a:p>
        </p:txBody>
      </p:sp>
      <p:sp>
        <p:nvSpPr>
          <p:cNvPr id="253" name="5"/>
          <p:cNvSpPr txBox="1"/>
          <p:nvPr/>
        </p:nvSpPr>
        <p:spPr>
          <a:xfrm>
            <a:off x="19946946" y="4101014"/>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5</a:t>
            </a:r>
          </a:p>
        </p:txBody>
      </p:sp>
      <p:sp>
        <p:nvSpPr>
          <p:cNvPr id="254" name="Square"/>
          <p:cNvSpPr/>
          <p:nvPr/>
        </p:nvSpPr>
        <p:spPr>
          <a:xfrm>
            <a:off x="4763892" y="10768584"/>
            <a:ext cx="247899" cy="247899"/>
          </a:xfrm>
          <a:prstGeom prst="rect">
            <a:avLst/>
          </a:prstGeom>
          <a:solidFill>
            <a:srgbClr val="3CA62B"/>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55" name="Square"/>
          <p:cNvSpPr/>
          <p:nvPr/>
        </p:nvSpPr>
        <p:spPr>
          <a:xfrm>
            <a:off x="4760915" y="4040689"/>
            <a:ext cx="247900" cy="247899"/>
          </a:xfrm>
          <a:prstGeom prst="rect">
            <a:avLst/>
          </a:prstGeom>
          <a:solidFill>
            <a:srgbClr val="EE220C"/>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56" name="Yes"/>
          <p:cNvSpPr txBox="1"/>
          <p:nvPr/>
        </p:nvSpPr>
        <p:spPr>
          <a:xfrm>
            <a:off x="5022320" y="10768584"/>
            <a:ext cx="524506"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Yes</a:t>
            </a:r>
          </a:p>
        </p:txBody>
      </p:sp>
      <p:sp>
        <p:nvSpPr>
          <p:cNvPr id="257" name="No"/>
          <p:cNvSpPr txBox="1"/>
          <p:nvPr/>
        </p:nvSpPr>
        <p:spPr>
          <a:xfrm>
            <a:off x="5039072" y="4040689"/>
            <a:ext cx="524507" cy="2478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gn="l" defTabSz="454025">
              <a:defRPr sz="1100">
                <a:solidFill>
                  <a:schemeClr val="accent4">
                    <a:hueOff val="-4276364"/>
                    <a:satOff val="-4521"/>
                    <a:lumOff val="-14117"/>
                  </a:schemeClr>
                </a:solidFill>
              </a:defRPr>
            </a:lvl1pPr>
          </a:lstStyle>
          <a:p>
            <a:pPr/>
            <a:r>
              <a:t>No</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42984C"/>
      </a:accent1>
      <a:accent2>
        <a:srgbClr val="82CA9C"/>
      </a:accent2>
      <a:accent3>
        <a:srgbClr val="D28250"/>
      </a:accent3>
      <a:accent4>
        <a:srgbClr val="A6AAB5"/>
      </a:accent4>
      <a:accent5>
        <a:srgbClr val="3387A6"/>
      </a:accent5>
      <a:accent6>
        <a:srgbClr val="AB77A6"/>
      </a:accent6>
      <a:hlink>
        <a:srgbClr val="0000FF"/>
      </a:hlink>
      <a:folHlink>
        <a:srgbClr val="FF00FF"/>
      </a:folHlink>
    </a:clrScheme>
    <a:fontScheme name="21_BasicWhite">
      <a:majorFont>
        <a:latin typeface="Helvetica"/>
        <a:ea typeface="Helvetica"/>
        <a:cs typeface="Helvetica"/>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42984C"/>
      </a:accent1>
      <a:accent2>
        <a:srgbClr val="82CA9C"/>
      </a:accent2>
      <a:accent3>
        <a:srgbClr val="D28250"/>
      </a:accent3>
      <a:accent4>
        <a:srgbClr val="A6AAB5"/>
      </a:accent4>
      <a:accent5>
        <a:srgbClr val="3387A6"/>
      </a:accent5>
      <a:accent6>
        <a:srgbClr val="AB77A6"/>
      </a:accent6>
      <a:hlink>
        <a:srgbClr val="0000FF"/>
      </a:hlink>
      <a:folHlink>
        <a:srgbClr val="FF00FF"/>
      </a:folHlink>
    </a:clrScheme>
    <a:fontScheme name="21_BasicWhite">
      <a:majorFont>
        <a:latin typeface="Helvetica"/>
        <a:ea typeface="Helvetica"/>
        <a:cs typeface="Helvetica"/>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